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4C694-5027-4398-A3EA-CF686502DC88}" type="datetimeFigureOut">
              <a:rPr lang="el-GR" smtClean="0"/>
              <a:t>6/12/2022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63D23-A9F7-44AA-9EDA-0CA21CB6AF1A}"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oyagingtheworld.com/nyremvergi-mia-poli-pou-tha-sas-ksafniasei/"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voyagingtheworld.com/monoimeri-sti-dresd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Όπως και σε κάθε άλλη χώρα, έτσι και οι Γερμανοί φροντίζουν να έχουν τις πιο εκπληκτικές αγορές. Μάλιστα, θεωρούνται και αυτοί οι οποίοι τις δημιούργησαν καθώς οι πρώτες χριστουγεννιάτικες αγορές χρονολογούνται στο Μεσαίωνα και κυρίως στο γερμανόφωνο τμήμα της Ευρώπης. Μερικές από τις πιο εντυπωσιακές αγορές είναι αυτές στο </a:t>
            </a:r>
            <a:r>
              <a:rPr lang="el-GR" dirty="0" err="1" smtClean="0"/>
              <a:t>Trier</a:t>
            </a:r>
            <a:r>
              <a:rPr lang="el-GR" dirty="0" smtClean="0"/>
              <a:t>, στη Λειψία, στη Νυρεμβέργη και στη Δρέσδη. Με πλήθος δραστηριοτήτων τόσο για μικρούς όσο και για μεγάλους, οι χριστουγεννιάτικες αγορές της Γερμανίας θα σας αφήσουν με τις καλύτερες εντυπώσεις!</a:t>
            </a:r>
          </a:p>
          <a:p>
            <a:pPr fontAlgn="base"/>
            <a:r>
              <a:rPr lang="el-GR" dirty="0" smtClean="0"/>
              <a:t/>
            </a:r>
            <a:br>
              <a:rPr lang="el-GR" dirty="0" smtClean="0"/>
            </a:br>
            <a:r>
              <a:rPr lang="el-GR" sz="1200" b="0" i="0" kern="1200" dirty="0" smtClean="0">
                <a:solidFill>
                  <a:schemeClr val="tx1"/>
                </a:solidFill>
                <a:latin typeface="+mn-lt"/>
                <a:ea typeface="+mn-ea"/>
                <a:cs typeface="+mn-cs"/>
              </a:rPr>
              <a:t>Όπως και σε κάθε άλλη χώρα, έτσι και οι Γερμανοί φροντίζουν να έχουν τις πιο εκπληκτικές αγορές. Μάλιστα, θεωρούνται και αυτοί οι οποίοι τις δημιούργησαν καθώς οι πρώτες χριστουγεννιάτικες αγορές χρονολογούνται στο Μεσαίωνα και κυρίως στο γερμανόφωνο τμήμα της Ευρώπης. Μερικές από τις πιο εντυπωσιακές αγορές είναι αυτές στο </a:t>
            </a:r>
            <a:r>
              <a:rPr lang="el-GR" sz="1200" b="0" i="0" kern="1200" dirty="0" err="1" smtClean="0">
                <a:solidFill>
                  <a:schemeClr val="tx1"/>
                </a:solidFill>
                <a:latin typeface="+mn-lt"/>
                <a:ea typeface="+mn-ea"/>
                <a:cs typeface="+mn-cs"/>
              </a:rPr>
              <a:t>Trier</a:t>
            </a:r>
            <a:r>
              <a:rPr lang="el-GR" sz="1200" b="0" i="0" kern="1200" dirty="0" smtClean="0">
                <a:solidFill>
                  <a:schemeClr val="tx1"/>
                </a:solidFill>
                <a:latin typeface="+mn-lt"/>
                <a:ea typeface="+mn-ea"/>
                <a:cs typeface="+mn-cs"/>
              </a:rPr>
              <a:t>, στη Λειψία, στη </a:t>
            </a:r>
            <a:r>
              <a:rPr lang="el-GR" sz="1200" b="1" i="0" u="none" strike="noStrike" kern="1200" dirty="0" smtClean="0">
                <a:solidFill>
                  <a:schemeClr val="tx1"/>
                </a:solidFill>
                <a:latin typeface="+mn-lt"/>
                <a:ea typeface="+mn-ea"/>
                <a:cs typeface="+mn-cs"/>
                <a:hlinkClick r:id="rId3"/>
              </a:rPr>
              <a:t>Νυρεμβέργη </a:t>
            </a:r>
            <a:r>
              <a:rPr lang="el-GR" sz="1200" b="0" i="0" kern="1200" dirty="0" smtClean="0">
                <a:solidFill>
                  <a:schemeClr val="tx1"/>
                </a:solidFill>
                <a:latin typeface="+mn-lt"/>
                <a:ea typeface="+mn-ea"/>
                <a:cs typeface="+mn-cs"/>
              </a:rPr>
              <a:t>και στη </a:t>
            </a:r>
            <a:r>
              <a:rPr lang="el-GR" sz="1200" b="1" i="0" u="none" strike="noStrike" kern="1200" dirty="0" smtClean="0">
                <a:solidFill>
                  <a:schemeClr val="tx1"/>
                </a:solidFill>
                <a:latin typeface="+mn-lt"/>
                <a:ea typeface="+mn-ea"/>
                <a:cs typeface="+mn-cs"/>
                <a:hlinkClick r:id="rId4"/>
              </a:rPr>
              <a:t>Δρέσδη</a:t>
            </a:r>
            <a:r>
              <a:rPr lang="el-GR" sz="1200" b="0" i="0" kern="1200" dirty="0" smtClean="0">
                <a:solidFill>
                  <a:schemeClr val="tx1"/>
                </a:solidFill>
                <a:latin typeface="+mn-lt"/>
                <a:ea typeface="+mn-ea"/>
                <a:cs typeface="+mn-cs"/>
              </a:rPr>
              <a:t>. Με πλήθος δραστηριοτήτων τόσο για μικρούς όσο και για μεγάλους, οι χριστουγεννιάτικες αγορές της Γερμανίας θα σας αφήσουν με τις καλύτερες εντυπώσεις!</a:t>
            </a:r>
          </a:p>
          <a:p>
            <a:r>
              <a:rPr lang="el-GR" dirty="0" smtClean="0"/>
              <a:t/>
            </a:r>
            <a:br>
              <a:rPr lang="el-GR" dirty="0" smtClean="0"/>
            </a:br>
            <a:endParaRPr lang="el-GR" dirty="0"/>
          </a:p>
        </p:txBody>
      </p:sp>
      <p:sp>
        <p:nvSpPr>
          <p:cNvPr id="4" name="Slide Number Placeholder 3"/>
          <p:cNvSpPr>
            <a:spLocks noGrp="1"/>
          </p:cNvSpPr>
          <p:nvPr>
            <p:ph type="sldNum" sz="quarter" idx="10"/>
          </p:nvPr>
        </p:nvSpPr>
        <p:spPr/>
        <p:txBody>
          <a:bodyPr/>
          <a:lstStyle/>
          <a:p>
            <a:fld id="{50863D23-A9F7-44AA-9EDA-0CA21CB6AF1A}" type="slidenum">
              <a:rPr lang="el-GR" smtClean="0"/>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50863D23-A9F7-44AA-9EDA-0CA21CB6AF1A}" type="slidenum">
              <a:rPr lang="el-GR" smtClean="0"/>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E688BF4-B97F-4FB6-8F9D-3A05B4E66D97}" type="datetimeFigureOut">
              <a:rPr lang="el-GR" smtClean="0"/>
              <a:t>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E688BF4-B97F-4FB6-8F9D-3A05B4E66D97}" type="datetimeFigureOut">
              <a:rPr lang="el-GR" smtClean="0"/>
              <a:t>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E688BF4-B97F-4FB6-8F9D-3A05B4E66D97}" type="datetimeFigureOut">
              <a:rPr lang="el-GR" smtClean="0"/>
              <a:t>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E688BF4-B97F-4FB6-8F9D-3A05B4E66D97}" type="datetimeFigureOut">
              <a:rPr lang="el-GR" smtClean="0"/>
              <a:t>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88BF4-B97F-4FB6-8F9D-3A05B4E66D97}" type="datetimeFigureOut">
              <a:rPr lang="el-GR" smtClean="0"/>
              <a:t>6/12/2022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E688BF4-B97F-4FB6-8F9D-3A05B4E66D97}" type="datetimeFigureOut">
              <a:rPr lang="el-GR" smtClean="0"/>
              <a:t>6/12/2022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E688BF4-B97F-4FB6-8F9D-3A05B4E66D97}" type="datetimeFigureOut">
              <a:rPr lang="el-GR" smtClean="0"/>
              <a:t>6/12/2022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E688BF4-B97F-4FB6-8F9D-3A05B4E66D97}" type="datetimeFigureOut">
              <a:rPr lang="el-GR" smtClean="0"/>
              <a:t>6/12/2022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88BF4-B97F-4FB6-8F9D-3A05B4E66D97}" type="datetimeFigureOut">
              <a:rPr lang="el-GR" smtClean="0"/>
              <a:t>6/12/2022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88BF4-B97F-4FB6-8F9D-3A05B4E66D97}" type="datetimeFigureOut">
              <a:rPr lang="el-GR" smtClean="0"/>
              <a:t>6/12/2022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88BF4-B97F-4FB6-8F9D-3A05B4E66D97}" type="datetimeFigureOut">
              <a:rPr lang="el-GR" smtClean="0"/>
              <a:t>6/12/2022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E59967-C98D-4412-8B28-1BBCDE91014B}"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88BF4-B97F-4FB6-8F9D-3A05B4E66D97}" type="datetimeFigureOut">
              <a:rPr lang="el-GR" smtClean="0"/>
              <a:t>6/12/2022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59967-C98D-4412-8B28-1BBCDE91014B}"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oyagingtheworld.com/category/%ce%b3%ce%b5%cf%81%ce%bc%ce%b1%ce%bd%ce%af%ce%b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oyagingtheworld.com/nyremvergi-mia-poli-pou-tha-sas-ksafniase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voyagingtheworld.com/monoimeri-sti-dresd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7772400" cy="1470025"/>
          </a:xfrm>
        </p:spPr>
        <p:txBody>
          <a:bodyPr>
            <a:noAutofit/>
          </a:bodyPr>
          <a:lstStyle/>
          <a:p>
            <a:r>
              <a:rPr lang="el-GR"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ΧΡΙΣΤΟΥΓΕΝΝΑ</a:t>
            </a:r>
            <a:br>
              <a:rPr lang="el-GR"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br>
            <a:r>
              <a:rPr lang="el-GR"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ΣΤΗΝ ΓΕΡΜΑΝΙΑ</a:t>
            </a:r>
            <a:endParaRPr lang="el-GR"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Subtitle 2"/>
          <p:cNvSpPr>
            <a:spLocks noGrp="1"/>
          </p:cNvSpPr>
          <p:nvPr>
            <p:ph type="subTitle" idx="1"/>
          </p:nvPr>
        </p:nvSpPr>
        <p:spPr>
          <a:xfrm>
            <a:off x="971600" y="2276872"/>
            <a:ext cx="7232848" cy="2971800"/>
          </a:xfrm>
        </p:spPr>
        <p:txBody>
          <a:bodyPr>
            <a:noAutofit/>
          </a:bodyPr>
          <a:lstStyle/>
          <a:p>
            <a:r>
              <a:rPr lang="el-GR" dirty="0" smtClean="0">
                <a:solidFill>
                  <a:schemeClr val="tx1"/>
                </a:solidFill>
              </a:rPr>
              <a:t>Ήδη </a:t>
            </a:r>
            <a:r>
              <a:rPr lang="el-GR" dirty="0">
                <a:solidFill>
                  <a:schemeClr val="tx1"/>
                </a:solidFill>
              </a:rPr>
              <a:t>από τέλη Νοέμβρη μπαίνουν σε πνεύμα Χριστουγέννων και η αγορά σε όλη τη χώρα πλημμυρίζει από κόσμο και τουρίστες. </a:t>
            </a:r>
            <a:endParaRPr lang="el-GR" dirty="0" smtClean="0">
              <a:solidFill>
                <a:schemeClr val="tx1"/>
              </a:solidFill>
            </a:endParaRPr>
          </a:p>
          <a:p>
            <a:r>
              <a:rPr lang="el-GR" dirty="0" smtClean="0">
                <a:solidFill>
                  <a:schemeClr val="tx1"/>
                </a:solidFill>
              </a:rPr>
              <a:t>Τι </a:t>
            </a:r>
            <a:r>
              <a:rPr lang="el-GR" dirty="0">
                <a:solidFill>
                  <a:schemeClr val="tx1"/>
                </a:solidFill>
              </a:rPr>
              <a:t>κάνει όμως τα Χριστούγεννα στη </a:t>
            </a:r>
            <a:r>
              <a:rPr lang="el-GR" dirty="0">
                <a:solidFill>
                  <a:schemeClr val="tx1"/>
                </a:solidFill>
                <a:hlinkClick r:id="rId3"/>
              </a:rPr>
              <a:t>Γερμανία</a:t>
            </a:r>
            <a:r>
              <a:rPr lang="el-GR" dirty="0">
                <a:solidFill>
                  <a:schemeClr val="tx1"/>
                </a:solidFill>
              </a:rPr>
              <a:t> ξεχωριστά</a:t>
            </a:r>
            <a:r>
              <a:rPr lang="el-GR" sz="1800" dirty="0">
                <a:solidFill>
                  <a:schemeClr val="tx1"/>
                </a:solidFill>
              </a:rPr>
              <a:t>;</a:t>
            </a:r>
          </a:p>
        </p:txBody>
      </p:sp>
      <p:pic>
        <p:nvPicPr>
          <p:cNvPr id="2050" name="Picture 2" descr="C:\Program Files (x86)\Microsoft Office\MEDIA\CAGCAT10\j0183290.wmf"/>
          <p:cNvPicPr>
            <a:picLocks noChangeAspect="1" noChangeArrowheads="1"/>
          </p:cNvPicPr>
          <p:nvPr/>
        </p:nvPicPr>
        <p:blipFill>
          <a:blip r:embed="rId4" cstate="print"/>
          <a:srcRect/>
          <a:stretch>
            <a:fillRect/>
          </a:stretch>
        </p:blipFill>
        <p:spPr bwMode="auto">
          <a:xfrm>
            <a:off x="7020272" y="4221088"/>
            <a:ext cx="1724025" cy="1849438"/>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712968" cy="5976664"/>
          </a:xfrm>
        </p:spPr>
        <p:txBody>
          <a:bodyPr>
            <a:normAutofit fontScale="55000" lnSpcReduction="20000"/>
          </a:bodyPr>
          <a:lstStyle/>
          <a:p>
            <a:pPr fontAlgn="base">
              <a:buNone/>
            </a:pPr>
            <a:r>
              <a:rPr lang="el-GR" dirty="0" smtClean="0"/>
              <a:t> </a:t>
            </a:r>
            <a:r>
              <a:rPr lang="el-GR" sz="3800" dirty="0" smtClean="0"/>
              <a:t>Η </a:t>
            </a:r>
            <a:r>
              <a:rPr lang="el-GR" sz="3800" dirty="0"/>
              <a:t>παράδοση των </a:t>
            </a:r>
            <a:r>
              <a:rPr lang="el-GR" sz="3800" dirty="0" smtClean="0"/>
              <a:t>στεφανιών</a:t>
            </a:r>
          </a:p>
          <a:p>
            <a:pPr fontAlgn="base">
              <a:buNone/>
            </a:pPr>
            <a:r>
              <a:rPr lang="el-GR" sz="3800" dirty="0" smtClean="0"/>
              <a:t> </a:t>
            </a:r>
            <a:r>
              <a:rPr lang="el-GR" sz="3800" dirty="0" err="1"/>
              <a:t>Advent</a:t>
            </a:r>
            <a:r>
              <a:rPr lang="el-GR" sz="3800" dirty="0"/>
              <a:t> ξεκίνησε από τους </a:t>
            </a:r>
            <a:endParaRPr lang="el-GR" sz="3800" dirty="0" smtClean="0"/>
          </a:p>
          <a:p>
            <a:pPr fontAlgn="base">
              <a:buNone/>
            </a:pPr>
            <a:r>
              <a:rPr lang="el-GR" sz="3800" dirty="0" smtClean="0"/>
              <a:t>Γερμανούς </a:t>
            </a:r>
            <a:r>
              <a:rPr lang="el-GR" sz="3800" dirty="0"/>
              <a:t>τον 16ο αιώνα και </a:t>
            </a:r>
            <a:endParaRPr lang="el-GR" sz="3800" dirty="0" smtClean="0"/>
          </a:p>
          <a:p>
            <a:pPr fontAlgn="base">
              <a:buNone/>
            </a:pPr>
            <a:r>
              <a:rPr lang="el-GR" sz="3800" dirty="0" smtClean="0"/>
              <a:t>σήμερα </a:t>
            </a:r>
            <a:r>
              <a:rPr lang="el-GR" sz="3800" dirty="0"/>
              <a:t>το στεφάνι εξακολουθεί </a:t>
            </a:r>
            <a:endParaRPr lang="el-GR" sz="3800" dirty="0" smtClean="0"/>
          </a:p>
          <a:p>
            <a:pPr fontAlgn="base">
              <a:buNone/>
            </a:pPr>
            <a:r>
              <a:rPr lang="el-GR" sz="3800" dirty="0" smtClean="0"/>
              <a:t>να </a:t>
            </a:r>
            <a:r>
              <a:rPr lang="el-GR" sz="3800" dirty="0"/>
              <a:t>αποτελεί εικόνα των Χριστουγέννων </a:t>
            </a:r>
            <a:endParaRPr lang="el-GR" sz="3800" dirty="0" smtClean="0"/>
          </a:p>
          <a:p>
            <a:pPr fontAlgn="base">
              <a:buNone/>
            </a:pPr>
            <a:r>
              <a:rPr lang="el-GR" sz="3800" dirty="0" smtClean="0"/>
              <a:t>στη </a:t>
            </a:r>
            <a:r>
              <a:rPr lang="el-GR" sz="3800" dirty="0"/>
              <a:t>Γερμανία. Το στεφάνι </a:t>
            </a:r>
            <a:r>
              <a:rPr lang="el-GR" sz="3800" dirty="0" smtClean="0"/>
              <a:t>αποτελείται</a:t>
            </a:r>
          </a:p>
          <a:p>
            <a:pPr fontAlgn="base">
              <a:buNone/>
            </a:pPr>
            <a:r>
              <a:rPr lang="el-GR" sz="3800" dirty="0" smtClean="0"/>
              <a:t>από  τέσσερα </a:t>
            </a:r>
            <a:r>
              <a:rPr lang="el-GR" sz="3800" dirty="0"/>
              <a:t>κεριά όπου γύρω τους </a:t>
            </a:r>
            <a:endParaRPr lang="el-GR" sz="3800" dirty="0" smtClean="0"/>
          </a:p>
          <a:p>
            <a:pPr fontAlgn="base">
              <a:buNone/>
            </a:pPr>
            <a:r>
              <a:rPr lang="el-GR" sz="3800" dirty="0" smtClean="0"/>
              <a:t>υπάρχουν  κουκουνάρια</a:t>
            </a:r>
            <a:r>
              <a:rPr lang="el-GR" sz="3800" dirty="0"/>
              <a:t>, μούρα, </a:t>
            </a:r>
            <a:endParaRPr lang="el-GR" sz="3800" dirty="0" smtClean="0"/>
          </a:p>
          <a:p>
            <a:pPr fontAlgn="base">
              <a:buNone/>
            </a:pPr>
            <a:r>
              <a:rPr lang="el-GR" sz="3800" dirty="0" smtClean="0"/>
              <a:t>Αποξηραμένα λουλούδια </a:t>
            </a:r>
            <a:r>
              <a:rPr lang="el-GR" sz="3800" dirty="0"/>
              <a:t>και </a:t>
            </a:r>
            <a:endParaRPr lang="el-GR" sz="3800" dirty="0" smtClean="0"/>
          </a:p>
          <a:p>
            <a:pPr fontAlgn="base">
              <a:buNone/>
            </a:pPr>
            <a:r>
              <a:rPr lang="el-GR" sz="3800" dirty="0" smtClean="0"/>
              <a:t>χριστουγεννιάτικα </a:t>
            </a:r>
            <a:r>
              <a:rPr lang="el-GR" sz="3800" dirty="0"/>
              <a:t>στολίδια. </a:t>
            </a:r>
            <a:endParaRPr lang="el-GR" sz="3800" dirty="0" smtClean="0"/>
          </a:p>
          <a:p>
            <a:pPr fontAlgn="base">
              <a:buNone/>
            </a:pPr>
            <a:r>
              <a:rPr lang="el-GR" sz="3800" dirty="0" smtClean="0"/>
              <a:t>Κάποιοι </a:t>
            </a:r>
            <a:r>
              <a:rPr lang="el-GR" sz="3800" dirty="0"/>
              <a:t>θα το βγάλουν κατά την πρώτη </a:t>
            </a:r>
            <a:endParaRPr lang="el-GR" sz="3800" dirty="0" smtClean="0"/>
          </a:p>
          <a:p>
            <a:pPr fontAlgn="base">
              <a:buNone/>
            </a:pPr>
            <a:r>
              <a:rPr lang="el-GR" sz="3800" dirty="0" smtClean="0"/>
              <a:t>εβδομάδα </a:t>
            </a:r>
            <a:r>
              <a:rPr lang="el-GR" sz="3800" dirty="0"/>
              <a:t>του Δεκεμβρίου, καίγοντας </a:t>
            </a:r>
            <a:r>
              <a:rPr lang="el-GR" sz="3800" dirty="0" smtClean="0"/>
              <a:t>ένα</a:t>
            </a:r>
          </a:p>
          <a:p>
            <a:pPr fontAlgn="base">
              <a:buNone/>
            </a:pPr>
            <a:r>
              <a:rPr lang="el-GR" sz="3800" dirty="0" smtClean="0"/>
              <a:t> </a:t>
            </a:r>
            <a:r>
              <a:rPr lang="el-GR" sz="3800" dirty="0"/>
              <a:t>κερί κάθε Κυριακή πριν από τα Χριστούγεννα. </a:t>
            </a:r>
            <a:endParaRPr lang="el-GR" sz="3800" dirty="0" smtClean="0"/>
          </a:p>
          <a:p>
            <a:pPr fontAlgn="base">
              <a:buNone/>
            </a:pPr>
            <a:r>
              <a:rPr lang="el-GR" sz="3800" dirty="0" smtClean="0"/>
              <a:t>Άλλοι </a:t>
            </a:r>
            <a:r>
              <a:rPr lang="el-GR" sz="3800" dirty="0"/>
              <a:t>θα εμφανίσουν το στεφάνι την τελευταία Κυριακή πριν από </a:t>
            </a:r>
            <a:r>
              <a:rPr lang="el-GR" sz="3800" dirty="0" smtClean="0"/>
              <a:t>τα</a:t>
            </a:r>
          </a:p>
          <a:p>
            <a:pPr fontAlgn="base">
              <a:buNone/>
            </a:pPr>
            <a:r>
              <a:rPr lang="el-GR" sz="3800" dirty="0" smtClean="0"/>
              <a:t>Χριστούγεννα, βάζοντας όλη την οικογένεια να καθίσει γύρω του, να </a:t>
            </a:r>
          </a:p>
          <a:p>
            <a:pPr fontAlgn="base">
              <a:buNone/>
            </a:pPr>
            <a:r>
              <a:rPr lang="el-GR" sz="3800" dirty="0" smtClean="0"/>
              <a:t>γευματίσει με χριστουγεννιάτικες λιχουδιές, να τραγουδήσει                      </a:t>
            </a:r>
          </a:p>
          <a:p>
            <a:pPr fontAlgn="base">
              <a:buNone/>
            </a:pPr>
            <a:r>
              <a:rPr lang="el-GR" sz="3800" dirty="0" smtClean="0"/>
              <a:t>χριστουγεννιάτικα τραγούδια και να παρακολουθήσει χριστουγεννιάτικες </a:t>
            </a:r>
          </a:p>
          <a:p>
            <a:pPr fontAlgn="base">
              <a:buNone/>
            </a:pPr>
            <a:r>
              <a:rPr lang="el-GR" sz="3800" dirty="0"/>
              <a:t>τ</a:t>
            </a:r>
            <a:r>
              <a:rPr lang="el-GR" sz="3800" dirty="0" smtClean="0"/>
              <a:t>αινίες</a:t>
            </a:r>
            <a:endParaRPr lang="el-GR" sz="3800" dirty="0"/>
          </a:p>
        </p:txBody>
      </p:sp>
      <p:pic>
        <p:nvPicPr>
          <p:cNvPr id="4" name="Picture 3" descr="Adventskranz-Kierch-Wasserl.jpg"/>
          <p:cNvPicPr>
            <a:picLocks noChangeAspect="1"/>
          </p:cNvPicPr>
          <p:nvPr/>
        </p:nvPicPr>
        <p:blipFill>
          <a:blip r:embed="rId2" cstate="print"/>
          <a:stretch>
            <a:fillRect/>
          </a:stretch>
        </p:blipFill>
        <p:spPr>
          <a:xfrm>
            <a:off x="4716016" y="0"/>
            <a:ext cx="4211960" cy="3891207"/>
          </a:xfrm>
          <a:prstGeom prst="rect">
            <a:avLst/>
          </a:prstGeom>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normAutofit fontScale="90000"/>
          </a:bodyPr>
          <a:lstStyle/>
          <a:p>
            <a:r>
              <a:rPr lang="el-GR" dirty="0"/>
              <a:t/>
            </a:r>
            <a:br>
              <a:rPr lang="el-GR" dirty="0"/>
            </a:br>
            <a:endParaRPr lang="el-GR" dirty="0"/>
          </a:p>
        </p:txBody>
      </p:sp>
      <p:pic>
        <p:nvPicPr>
          <p:cNvPr id="6" name="Content Placeholder 5" descr="21120-facts_santa_590_b.jpg"/>
          <p:cNvPicPr>
            <a:picLocks noGrp="1" noChangeAspect="1"/>
          </p:cNvPicPr>
          <p:nvPr>
            <p:ph idx="1"/>
          </p:nvPr>
        </p:nvPicPr>
        <p:blipFill>
          <a:blip r:embed="rId2" cstate="print"/>
          <a:stretch>
            <a:fillRect/>
          </a:stretch>
        </p:blipFill>
        <p:spPr>
          <a:xfrm>
            <a:off x="323528" y="332656"/>
            <a:ext cx="8507368" cy="4785395"/>
          </a:xfrm>
        </p:spPr>
      </p:pic>
      <p:sp>
        <p:nvSpPr>
          <p:cNvPr id="7" name="Rectangle 6"/>
          <p:cNvSpPr/>
          <p:nvPr/>
        </p:nvSpPr>
        <p:spPr>
          <a:xfrm>
            <a:off x="4860032" y="5661248"/>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3200" b="1" spc="150" dirty="0" err="1" smtClean="0">
                <a:ln w="11430"/>
                <a:solidFill>
                  <a:srgbClr val="F8F8F8"/>
                </a:solidFill>
                <a:effectLst>
                  <a:outerShdw blurRad="25400" algn="tl" rotWithShape="0">
                    <a:srgbClr val="000000">
                      <a:alpha val="43000"/>
                    </a:srgbClr>
                  </a:outerShdw>
                </a:effectLst>
              </a:rPr>
              <a:t>Maximos</a:t>
            </a:r>
            <a:r>
              <a:rPr lang="en-US" sz="3200" b="1" spc="150" dirty="0" smtClean="0">
                <a:ln w="11430"/>
                <a:solidFill>
                  <a:srgbClr val="F8F8F8"/>
                </a:solidFill>
                <a:effectLst>
                  <a:outerShdw blurRad="25400" algn="tl" rotWithShape="0">
                    <a:srgbClr val="000000">
                      <a:alpha val="43000"/>
                    </a:srgbClr>
                  </a:outerShdw>
                </a:effectLst>
              </a:rPr>
              <a:t> </a:t>
            </a:r>
            <a:r>
              <a:rPr lang="en-US" sz="3200" b="1" spc="150" dirty="0" err="1" smtClean="0">
                <a:ln w="11430"/>
                <a:solidFill>
                  <a:srgbClr val="F8F8F8"/>
                </a:solidFill>
                <a:effectLst>
                  <a:outerShdw blurRad="25400" algn="tl" rotWithShape="0">
                    <a:srgbClr val="000000">
                      <a:alpha val="43000"/>
                    </a:srgbClr>
                  </a:outerShdw>
                </a:effectLst>
              </a:rPr>
              <a:t>Faraos</a:t>
            </a:r>
            <a:endParaRPr lang="el-GR" sz="32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1574423718_Striezelmarkt-in-Dresden.jpg"/>
          <p:cNvPicPr>
            <a:picLocks noGrp="1" noChangeAspect="1"/>
          </p:cNvPicPr>
          <p:nvPr>
            <p:ph idx="1"/>
          </p:nvPr>
        </p:nvPicPr>
        <p:blipFill>
          <a:blip r:embed="rId2" cstate="print"/>
          <a:stretch>
            <a:fillRect/>
          </a:stretch>
        </p:blipFill>
        <p:spPr>
          <a:xfrm>
            <a:off x="32295" y="260648"/>
            <a:ext cx="9111705" cy="6074470"/>
          </a:xfrm>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352928" cy="6264696"/>
          </a:xfrm>
        </p:spPr>
        <p:txBody>
          <a:bodyPr>
            <a:normAutofit fontScale="77500" lnSpcReduction="20000"/>
          </a:bodyPr>
          <a:lstStyle/>
          <a:p>
            <a:pPr fontAlgn="base">
              <a:buNone/>
            </a:pPr>
            <a:r>
              <a:rPr lang="el-GR" dirty="0" smtClean="0"/>
              <a:t>Χριστουγεννιάτικες </a:t>
            </a:r>
            <a:r>
              <a:rPr lang="el-GR" dirty="0"/>
              <a:t>Αγορές (</a:t>
            </a:r>
            <a:r>
              <a:rPr lang="el-GR" dirty="0" err="1" smtClean="0"/>
              <a:t>Weihnachtsmärkte</a:t>
            </a:r>
            <a:r>
              <a:rPr lang="el-GR" dirty="0" smtClean="0"/>
              <a:t>)</a:t>
            </a:r>
          </a:p>
          <a:p>
            <a:pPr fontAlgn="base">
              <a:buNone/>
            </a:pPr>
            <a:r>
              <a:rPr lang="el-GR" dirty="0" smtClean="0"/>
              <a:t>Όπως </a:t>
            </a:r>
            <a:r>
              <a:rPr lang="el-GR" dirty="0"/>
              <a:t>και σε κάθε άλλη χώρα, έτσι και οι </a:t>
            </a:r>
            <a:r>
              <a:rPr lang="el-GR" dirty="0" smtClean="0"/>
              <a:t>Γερμανοί φροντίζουν </a:t>
            </a:r>
          </a:p>
          <a:p>
            <a:pPr fontAlgn="base">
              <a:buNone/>
            </a:pPr>
            <a:r>
              <a:rPr lang="el-GR" dirty="0" smtClean="0"/>
              <a:t>να </a:t>
            </a:r>
            <a:r>
              <a:rPr lang="el-GR" dirty="0"/>
              <a:t>έχουν τις πιο εκπληκτικές αγορές. Μάλιστα, θεωρούνται </a:t>
            </a:r>
            <a:endParaRPr lang="el-GR" dirty="0" smtClean="0"/>
          </a:p>
          <a:p>
            <a:pPr fontAlgn="base">
              <a:buNone/>
            </a:pPr>
            <a:r>
              <a:rPr lang="el-GR" dirty="0" smtClean="0"/>
              <a:t>Και αυτοί </a:t>
            </a:r>
            <a:r>
              <a:rPr lang="el-GR" dirty="0"/>
              <a:t>οι οποίοι τις </a:t>
            </a:r>
            <a:r>
              <a:rPr lang="el-GR" dirty="0" smtClean="0"/>
              <a:t>δημιούργησαν </a:t>
            </a:r>
            <a:r>
              <a:rPr lang="el-GR" dirty="0"/>
              <a:t>καθώς </a:t>
            </a:r>
            <a:r>
              <a:rPr lang="el-GR" dirty="0" smtClean="0"/>
              <a:t>οι  </a:t>
            </a:r>
            <a:r>
              <a:rPr lang="el-GR" dirty="0"/>
              <a:t>πρώτες </a:t>
            </a:r>
            <a:endParaRPr lang="el-GR" dirty="0" smtClean="0"/>
          </a:p>
          <a:p>
            <a:pPr fontAlgn="base">
              <a:buNone/>
            </a:pPr>
            <a:r>
              <a:rPr lang="el-GR" dirty="0" smtClean="0"/>
              <a:t>Χριστουγεννιάτικες αγορές  </a:t>
            </a:r>
          </a:p>
          <a:p>
            <a:pPr fontAlgn="base">
              <a:buNone/>
            </a:pPr>
            <a:r>
              <a:rPr lang="el-GR" dirty="0" smtClean="0"/>
              <a:t>χρονολογούνται </a:t>
            </a:r>
            <a:r>
              <a:rPr lang="el-GR" dirty="0"/>
              <a:t>στο </a:t>
            </a:r>
            <a:r>
              <a:rPr lang="el-GR" dirty="0" smtClean="0"/>
              <a:t>Μεσαίωνα </a:t>
            </a:r>
            <a:r>
              <a:rPr lang="el-GR" dirty="0"/>
              <a:t>και </a:t>
            </a:r>
            <a:endParaRPr lang="el-GR" dirty="0" smtClean="0"/>
          </a:p>
          <a:p>
            <a:pPr fontAlgn="base">
              <a:buNone/>
            </a:pPr>
            <a:r>
              <a:rPr lang="el-GR" dirty="0" smtClean="0"/>
              <a:t>κυρίως στο γερμανόφωνο </a:t>
            </a:r>
            <a:r>
              <a:rPr lang="el-GR" dirty="0"/>
              <a:t>τμήμα </a:t>
            </a:r>
            <a:r>
              <a:rPr lang="el-GR" dirty="0" smtClean="0"/>
              <a:t>της</a:t>
            </a:r>
          </a:p>
          <a:p>
            <a:pPr fontAlgn="base">
              <a:buNone/>
            </a:pPr>
            <a:r>
              <a:rPr lang="el-GR" dirty="0" smtClean="0"/>
              <a:t>Ευρώπης</a:t>
            </a:r>
            <a:r>
              <a:rPr lang="el-GR" dirty="0"/>
              <a:t>. Μερικές από τις πιο </a:t>
            </a:r>
            <a:endParaRPr lang="el-GR" dirty="0" smtClean="0"/>
          </a:p>
          <a:p>
            <a:pPr fontAlgn="base">
              <a:buNone/>
            </a:pPr>
            <a:r>
              <a:rPr lang="el-GR" dirty="0" smtClean="0"/>
              <a:t>εντυπωσιακές </a:t>
            </a:r>
            <a:r>
              <a:rPr lang="el-GR" dirty="0"/>
              <a:t>αγορές είναι αυτές </a:t>
            </a:r>
            <a:endParaRPr lang="el-GR" dirty="0" smtClean="0"/>
          </a:p>
          <a:p>
            <a:pPr fontAlgn="base">
              <a:buNone/>
            </a:pPr>
            <a:r>
              <a:rPr lang="el-GR" dirty="0" smtClean="0"/>
              <a:t>στο </a:t>
            </a:r>
            <a:r>
              <a:rPr lang="el-GR" dirty="0" err="1"/>
              <a:t>Trier</a:t>
            </a:r>
            <a:r>
              <a:rPr lang="el-GR" dirty="0"/>
              <a:t>, στη Λειψία, στη </a:t>
            </a:r>
            <a:endParaRPr lang="el-GR" dirty="0" smtClean="0"/>
          </a:p>
          <a:p>
            <a:pPr fontAlgn="base">
              <a:buNone/>
            </a:pPr>
            <a:r>
              <a:rPr lang="el-GR" dirty="0" smtClean="0">
                <a:hlinkClick r:id="rId3"/>
              </a:rPr>
              <a:t>Νυρεμβέργη</a:t>
            </a:r>
            <a:r>
              <a:rPr lang="el-GR" dirty="0">
                <a:hlinkClick r:id="rId3"/>
              </a:rPr>
              <a:t> </a:t>
            </a:r>
            <a:r>
              <a:rPr lang="el-GR" dirty="0"/>
              <a:t>και στη </a:t>
            </a:r>
            <a:r>
              <a:rPr lang="el-GR" dirty="0">
                <a:hlinkClick r:id="rId4"/>
              </a:rPr>
              <a:t>Δρέσδη</a:t>
            </a:r>
            <a:r>
              <a:rPr lang="el-GR" dirty="0"/>
              <a:t>. </a:t>
            </a:r>
            <a:endParaRPr lang="el-GR" dirty="0" smtClean="0"/>
          </a:p>
          <a:p>
            <a:pPr fontAlgn="base">
              <a:buNone/>
            </a:pPr>
            <a:r>
              <a:rPr lang="el-GR" dirty="0" smtClean="0"/>
              <a:t>Με </a:t>
            </a:r>
            <a:r>
              <a:rPr lang="el-GR" dirty="0"/>
              <a:t>πλήθος δραστηριοτήτων τόσο </a:t>
            </a:r>
            <a:endParaRPr lang="el-GR" dirty="0" smtClean="0"/>
          </a:p>
          <a:p>
            <a:pPr fontAlgn="base">
              <a:buNone/>
            </a:pPr>
            <a:r>
              <a:rPr lang="el-GR" dirty="0" smtClean="0"/>
              <a:t>για </a:t>
            </a:r>
            <a:r>
              <a:rPr lang="el-GR" dirty="0"/>
              <a:t>μικρούς όσο και για μεγάλους, </a:t>
            </a:r>
            <a:endParaRPr lang="el-GR" dirty="0" smtClean="0"/>
          </a:p>
          <a:p>
            <a:pPr fontAlgn="base">
              <a:buNone/>
            </a:pPr>
            <a:r>
              <a:rPr lang="el-GR" dirty="0" smtClean="0"/>
              <a:t>οι </a:t>
            </a:r>
            <a:r>
              <a:rPr lang="el-GR" dirty="0"/>
              <a:t>χριστουγεννιάτικες αγορές </a:t>
            </a:r>
            <a:r>
              <a:rPr lang="el-GR" dirty="0" smtClean="0"/>
              <a:t>της</a:t>
            </a:r>
          </a:p>
          <a:p>
            <a:pPr fontAlgn="base">
              <a:buNone/>
            </a:pPr>
            <a:r>
              <a:rPr lang="el-GR" dirty="0" smtClean="0"/>
              <a:t>Γερμανίας </a:t>
            </a:r>
            <a:r>
              <a:rPr lang="el-GR" dirty="0"/>
              <a:t>θα σας αφήσουν με τις </a:t>
            </a:r>
            <a:endParaRPr lang="el-GR" dirty="0" smtClean="0"/>
          </a:p>
          <a:p>
            <a:pPr fontAlgn="base">
              <a:buNone/>
            </a:pPr>
            <a:r>
              <a:rPr lang="el-GR" dirty="0" smtClean="0"/>
              <a:t>καλύτερες </a:t>
            </a:r>
            <a:r>
              <a:rPr lang="el-GR" dirty="0"/>
              <a:t>εντυπώσεις!</a:t>
            </a:r>
          </a:p>
          <a:p>
            <a:endParaRPr lang="el-GR" dirty="0"/>
          </a:p>
        </p:txBody>
      </p:sp>
      <p:pic>
        <p:nvPicPr>
          <p:cNvPr id="4" name="Picture 3" descr="107565464_1542883414-1040x690.jpg"/>
          <p:cNvPicPr>
            <a:picLocks noChangeAspect="1"/>
          </p:cNvPicPr>
          <p:nvPr/>
        </p:nvPicPr>
        <p:blipFill>
          <a:blip r:embed="rId5" cstate="print"/>
          <a:stretch>
            <a:fillRect/>
          </a:stretch>
        </p:blipFill>
        <p:spPr>
          <a:xfrm>
            <a:off x="5076056" y="1988840"/>
            <a:ext cx="3851920" cy="4592798"/>
          </a:xfrm>
          <a:prstGeom prst="rect">
            <a:avLst/>
          </a:prstGeom>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5965.jpg"/>
          <p:cNvPicPr>
            <a:picLocks noGrp="1" noChangeAspect="1"/>
          </p:cNvPicPr>
          <p:nvPr>
            <p:ph idx="1"/>
          </p:nvPr>
        </p:nvPicPr>
        <p:blipFill>
          <a:blip r:embed="rId2" cstate="print"/>
          <a:stretch>
            <a:fillRect/>
          </a:stretch>
        </p:blipFill>
        <p:spPr>
          <a:xfrm>
            <a:off x="251520" y="476672"/>
            <a:ext cx="8714605" cy="5976664"/>
          </a:xfrm>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normAutofit fontScale="92500" lnSpcReduction="10000"/>
          </a:bodyPr>
          <a:lstStyle/>
          <a:p>
            <a:pPr algn="ctr" fontAlgn="base">
              <a:buNone/>
            </a:pPr>
            <a:r>
              <a:rPr lang="el-GR" sz="4000" b="1" dirty="0">
                <a:solidFill>
                  <a:srgbClr val="FF0000"/>
                </a:solidFill>
              </a:rPr>
              <a:t> </a:t>
            </a:r>
            <a:r>
              <a:rPr lang="el-GR" sz="4000" b="1" dirty="0" smtClean="0">
                <a:solidFill>
                  <a:srgbClr val="FF0000"/>
                </a:solidFill>
              </a:rPr>
              <a:t>Τοπικές λιχουδιές</a:t>
            </a:r>
            <a:endParaRPr lang="el-GR" dirty="0"/>
          </a:p>
          <a:p>
            <a:pPr fontAlgn="base">
              <a:buNone/>
            </a:pPr>
            <a:r>
              <a:rPr lang="el-GR" sz="3500" b="1" dirty="0" err="1"/>
              <a:t>Glühwein</a:t>
            </a:r>
            <a:endParaRPr lang="el-GR" sz="3500" dirty="0"/>
          </a:p>
          <a:p>
            <a:pPr algn="just" fontAlgn="base">
              <a:buNone/>
            </a:pPr>
            <a:r>
              <a:rPr lang="el-GR" dirty="0"/>
              <a:t>Πρόκειται για ένα ζεστό και </a:t>
            </a:r>
            <a:r>
              <a:rPr lang="el-GR" dirty="0" smtClean="0"/>
              <a:t>αρωματισμένο</a:t>
            </a:r>
          </a:p>
          <a:p>
            <a:pPr algn="just" fontAlgn="base">
              <a:buNone/>
            </a:pPr>
            <a:r>
              <a:rPr lang="el-GR" dirty="0" smtClean="0"/>
              <a:t>κόκκινο </a:t>
            </a:r>
            <a:r>
              <a:rPr lang="el-GR" dirty="0"/>
              <a:t>κρασί που σερβίρεται σε όλες τις </a:t>
            </a:r>
            <a:endParaRPr lang="el-GR" dirty="0" smtClean="0"/>
          </a:p>
          <a:p>
            <a:pPr algn="just" fontAlgn="base">
              <a:buNone/>
            </a:pPr>
            <a:r>
              <a:rPr lang="el-GR" dirty="0" smtClean="0"/>
              <a:t>αγορές</a:t>
            </a:r>
            <a:r>
              <a:rPr lang="el-GR" dirty="0"/>
              <a:t>. Σερβίρεται σε κεραμικές ή γυάλινες </a:t>
            </a:r>
            <a:endParaRPr lang="el-GR" dirty="0" smtClean="0"/>
          </a:p>
          <a:p>
            <a:pPr algn="just" fontAlgn="base">
              <a:buNone/>
            </a:pPr>
            <a:r>
              <a:rPr lang="el-GR" dirty="0" smtClean="0"/>
              <a:t>διακοσμημένες </a:t>
            </a:r>
            <a:r>
              <a:rPr lang="el-GR" dirty="0"/>
              <a:t>κούπες τις οποίες μάλιστα </a:t>
            </a:r>
            <a:endParaRPr lang="el-GR" dirty="0" smtClean="0"/>
          </a:p>
          <a:p>
            <a:pPr algn="just" fontAlgn="base">
              <a:buNone/>
            </a:pPr>
            <a:r>
              <a:rPr lang="el-GR" dirty="0" smtClean="0"/>
              <a:t>μπορείς </a:t>
            </a:r>
            <a:r>
              <a:rPr lang="el-GR" dirty="0"/>
              <a:t>να τις κρατήσεις με μία μικρή </a:t>
            </a:r>
            <a:r>
              <a:rPr lang="el-GR" dirty="0" smtClean="0"/>
              <a:t>χρέωση</a:t>
            </a:r>
          </a:p>
          <a:p>
            <a:pPr algn="just" fontAlgn="base">
              <a:buNone/>
            </a:pPr>
            <a:r>
              <a:rPr lang="el-GR" dirty="0" smtClean="0"/>
              <a:t>αν </a:t>
            </a:r>
            <a:r>
              <a:rPr lang="el-GR" dirty="0"/>
              <a:t>το επιθυμείς. Οι Γερμανοί υποστηρίζουν πως </a:t>
            </a:r>
            <a:endParaRPr lang="el-GR" dirty="0" smtClean="0"/>
          </a:p>
          <a:p>
            <a:pPr algn="just" fontAlgn="base">
              <a:buNone/>
            </a:pPr>
            <a:r>
              <a:rPr lang="el-GR" dirty="0" smtClean="0"/>
              <a:t>όσοι </a:t>
            </a:r>
            <a:r>
              <a:rPr lang="el-GR" dirty="0"/>
              <a:t>πίνουν το συγκεκριμένο κρασί καταπολεμούν </a:t>
            </a:r>
            <a:endParaRPr lang="el-GR" dirty="0" smtClean="0"/>
          </a:p>
          <a:p>
            <a:pPr algn="just" fontAlgn="base">
              <a:buNone/>
            </a:pPr>
            <a:r>
              <a:rPr lang="el-GR" dirty="0" smtClean="0"/>
              <a:t>τη </a:t>
            </a:r>
            <a:r>
              <a:rPr lang="el-GR" dirty="0"/>
              <a:t>χειμερινή ψύχρα, ενώ παράλληλα ενισχύουν το </a:t>
            </a:r>
            <a:endParaRPr lang="el-GR" dirty="0" smtClean="0"/>
          </a:p>
          <a:p>
            <a:pPr algn="just" fontAlgn="base">
              <a:buNone/>
            </a:pPr>
            <a:r>
              <a:rPr lang="el-GR" dirty="0" smtClean="0"/>
              <a:t>εορταστικό πνεύμα.</a:t>
            </a:r>
            <a:endParaRPr lang="el-GR" dirty="0"/>
          </a:p>
        </p:txBody>
      </p:sp>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8820472" cy="5865515"/>
          </a:xfrm>
        </p:spPr>
        <p:txBody>
          <a:bodyPr>
            <a:normAutofit/>
          </a:bodyPr>
          <a:lstStyle/>
          <a:p>
            <a:pPr algn="ctr">
              <a:buNone/>
            </a:pPr>
            <a:r>
              <a:rPr lang="el-GR" dirty="0" smtClean="0"/>
              <a:t>    Πρόκειται </a:t>
            </a:r>
            <a:r>
              <a:rPr lang="el-GR" dirty="0"/>
              <a:t>για </a:t>
            </a:r>
            <a:r>
              <a:rPr lang="el-GR" dirty="0" smtClean="0"/>
              <a:t>ρούμι με </a:t>
            </a:r>
            <a:r>
              <a:rPr lang="el-GR" dirty="0"/>
              <a:t>υψηλή περιεκτικότητα σε </a:t>
            </a:r>
            <a:r>
              <a:rPr lang="el-GR" dirty="0" smtClean="0"/>
              <a:t>αλκοόλ το οποίο προστίθεται μέσα στο ζεστό κόκκινο </a:t>
            </a:r>
            <a:r>
              <a:rPr lang="el-GR" dirty="0"/>
              <a:t>κρασί με αποτέλεσμα το ποτήρι να φωτίζεται.</a:t>
            </a:r>
          </a:p>
        </p:txBody>
      </p:sp>
      <p:pic>
        <p:nvPicPr>
          <p:cNvPr id="5" name="Picture 4" descr=",id=07acb8a8,b=lecker,w=610,cg=c.jpg"/>
          <p:cNvPicPr>
            <a:picLocks noChangeAspect="1"/>
          </p:cNvPicPr>
          <p:nvPr/>
        </p:nvPicPr>
        <p:blipFill>
          <a:blip r:embed="rId2" cstate="print"/>
          <a:stretch>
            <a:fillRect/>
          </a:stretch>
        </p:blipFill>
        <p:spPr>
          <a:xfrm>
            <a:off x="2267744" y="2708920"/>
            <a:ext cx="4421323" cy="3312368"/>
          </a:xfrm>
          <a:prstGeom prst="rect">
            <a:avLst/>
          </a:prstGeom>
        </p:spPr>
      </p:pic>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1008"/>
            <a:ext cx="8435280" cy="3168351"/>
          </a:xfrm>
        </p:spPr>
        <p:txBody>
          <a:bodyPr>
            <a:normAutofit fontScale="92500" lnSpcReduction="20000"/>
          </a:bodyPr>
          <a:lstStyle/>
          <a:p>
            <a:pPr algn="just">
              <a:buNone/>
            </a:pPr>
            <a:r>
              <a:rPr lang="el-GR" dirty="0" smtClean="0"/>
              <a:t>   Το </a:t>
            </a:r>
            <a:r>
              <a:rPr lang="el-GR" b="1" dirty="0" err="1" smtClean="0"/>
              <a:t>Stollen</a:t>
            </a:r>
            <a:r>
              <a:rPr lang="el-GR" dirty="0" smtClean="0"/>
              <a:t> </a:t>
            </a:r>
            <a:r>
              <a:rPr lang="el-GR" dirty="0"/>
              <a:t>είναι ένα παραδοσιακό </a:t>
            </a:r>
            <a:r>
              <a:rPr lang="el-GR" dirty="0" smtClean="0"/>
              <a:t>γερμανικό χριστουγεννιάτικο </a:t>
            </a:r>
            <a:r>
              <a:rPr lang="el-GR" dirty="0"/>
              <a:t>γλύκισμα/κέικ το οποίο έχει υπέροχη γεύση. Είναι ένα κέικ από αλεύρι, με φρούτα (ψιλοκομμένα, ζαχαρωμένα ή αποξηραμένα), ξηρούς καρπούς και μπαχαρικά. Παραδοσιακά, πασπαλίζεται με ζάχαρη άχνη, ενώ πολλοί είναι αυτοί οι οποίο το γαρνίρουν με ξύσμα λεμονιού ή </a:t>
            </a:r>
            <a:r>
              <a:rPr lang="el-GR" dirty="0" smtClean="0"/>
              <a:t>πορτοκαλιού.</a:t>
            </a:r>
            <a:endParaRPr lang="el-GR" dirty="0"/>
          </a:p>
        </p:txBody>
      </p:sp>
      <p:pic>
        <p:nvPicPr>
          <p:cNvPr id="6" name="Picture 5" descr="stollen-bread-1920x1080.jpg"/>
          <p:cNvPicPr>
            <a:picLocks noChangeAspect="1"/>
          </p:cNvPicPr>
          <p:nvPr/>
        </p:nvPicPr>
        <p:blipFill>
          <a:blip r:embed="rId2" cstate="print"/>
          <a:stretch>
            <a:fillRect/>
          </a:stretch>
        </p:blipFill>
        <p:spPr>
          <a:xfrm>
            <a:off x="1475656" y="260648"/>
            <a:ext cx="5724128" cy="3219822"/>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19256" cy="6264696"/>
          </a:xfrm>
        </p:spPr>
        <p:txBody>
          <a:bodyPr>
            <a:noAutofit/>
          </a:bodyPr>
          <a:lstStyle/>
          <a:p>
            <a:pPr>
              <a:buNone/>
            </a:pPr>
            <a:r>
              <a:rPr lang="el-GR" sz="2400" dirty="0"/>
              <a:t>Το </a:t>
            </a:r>
            <a:r>
              <a:rPr lang="el-GR" sz="2400" b="1" dirty="0" err="1" smtClean="0"/>
              <a:t>Lebkuche</a:t>
            </a:r>
            <a:r>
              <a:rPr lang="el-GR" sz="2400" dirty="0" smtClean="0"/>
              <a:t> </a:t>
            </a:r>
            <a:r>
              <a:rPr lang="el-GR" sz="2400" dirty="0"/>
              <a:t>είναι μία γερμανική </a:t>
            </a:r>
            <a:r>
              <a:rPr lang="el-GR" sz="2400" dirty="0" smtClean="0"/>
              <a:t>χριστουγεννιάτικη απόλαυση</a:t>
            </a:r>
          </a:p>
          <a:p>
            <a:pPr>
              <a:buNone/>
            </a:pPr>
            <a:r>
              <a:rPr lang="el-GR" sz="2400" dirty="0" smtClean="0"/>
              <a:t> </a:t>
            </a:r>
            <a:r>
              <a:rPr lang="el-GR" sz="2400" dirty="0"/>
              <a:t>Εκ πρώτης όψεως μπορεί κανείς </a:t>
            </a:r>
            <a:r>
              <a:rPr lang="el-GR" sz="2400" dirty="0" smtClean="0"/>
              <a:t>να  </a:t>
            </a:r>
            <a:r>
              <a:rPr lang="el-GR" sz="2400" dirty="0"/>
              <a:t>πει ότι </a:t>
            </a:r>
            <a:r>
              <a:rPr lang="el-GR" sz="2400" dirty="0" smtClean="0"/>
              <a:t>μοιάζουν με</a:t>
            </a:r>
          </a:p>
          <a:p>
            <a:pPr>
              <a:buNone/>
            </a:pPr>
            <a:r>
              <a:rPr lang="el-GR" sz="2400" dirty="0" smtClean="0"/>
              <a:t> </a:t>
            </a:r>
            <a:r>
              <a:rPr lang="el-GR" sz="2400" dirty="0"/>
              <a:t>μουστοκούλουρα. Περιέχουν κυρίως μέλι</a:t>
            </a:r>
            <a:r>
              <a:rPr lang="el-GR" sz="2400" dirty="0" smtClean="0"/>
              <a:t>, διάφορα</a:t>
            </a:r>
          </a:p>
          <a:p>
            <a:pPr>
              <a:buNone/>
            </a:pPr>
            <a:r>
              <a:rPr lang="el-GR" sz="2400" dirty="0" smtClean="0"/>
              <a:t> </a:t>
            </a:r>
            <a:r>
              <a:rPr lang="el-GR" sz="2400" dirty="0"/>
              <a:t>μπαχαρικά και ξηρούς καρπούς και μπορεί να είναι μαλακά </a:t>
            </a:r>
            <a:endParaRPr lang="el-GR" sz="2400" dirty="0" smtClean="0"/>
          </a:p>
          <a:p>
            <a:pPr>
              <a:buNone/>
            </a:pPr>
            <a:r>
              <a:rPr lang="el-GR" sz="2400" dirty="0" smtClean="0"/>
              <a:t>ή </a:t>
            </a:r>
            <a:r>
              <a:rPr lang="el-GR" sz="2400" dirty="0"/>
              <a:t>σκληρά, γλυκά ή πικάντικα, με ή χωρίς </a:t>
            </a:r>
            <a:r>
              <a:rPr lang="el-GR" sz="2400" dirty="0" err="1"/>
              <a:t>γλάσο</a:t>
            </a:r>
            <a:r>
              <a:rPr lang="el-GR" sz="2400" dirty="0"/>
              <a:t>. Παραδοσιακά </a:t>
            </a:r>
            <a:endParaRPr lang="el-GR" sz="2400" dirty="0" smtClean="0"/>
          </a:p>
          <a:p>
            <a:pPr>
              <a:buNone/>
            </a:pPr>
            <a:r>
              <a:rPr lang="el-GR" sz="2400" dirty="0" smtClean="0"/>
              <a:t>θεωρείται   </a:t>
            </a:r>
            <a:r>
              <a:rPr lang="el-GR" sz="2400" dirty="0"/>
              <a:t>ότι είναι ένα </a:t>
            </a:r>
            <a:r>
              <a:rPr lang="el-GR" sz="2400" dirty="0" smtClean="0"/>
              <a:t>χριστουγεννιάτικο γλύκισμα</a:t>
            </a:r>
            <a:r>
              <a:rPr lang="el-GR" sz="2400" dirty="0"/>
              <a:t>, </a:t>
            </a:r>
            <a:r>
              <a:rPr lang="el-GR" sz="2400" dirty="0" smtClean="0"/>
              <a:t>αλλά </a:t>
            </a:r>
          </a:p>
          <a:p>
            <a:pPr>
              <a:buNone/>
            </a:pPr>
            <a:r>
              <a:rPr lang="el-GR" sz="2400" dirty="0" smtClean="0"/>
              <a:t>λόγω της </a:t>
            </a:r>
            <a:r>
              <a:rPr lang="el-GR" sz="2400" dirty="0"/>
              <a:t>ζήτησής τους </a:t>
            </a:r>
            <a:r>
              <a:rPr lang="el-GR" sz="2400" dirty="0" smtClean="0"/>
              <a:t>μπορεί</a:t>
            </a:r>
          </a:p>
          <a:p>
            <a:pPr>
              <a:buNone/>
            </a:pPr>
            <a:r>
              <a:rPr lang="el-GR" sz="2400" dirty="0" smtClean="0"/>
              <a:t>κανείς </a:t>
            </a:r>
            <a:r>
              <a:rPr lang="el-GR" sz="2400" dirty="0"/>
              <a:t>να βρει μέχρι </a:t>
            </a:r>
            <a:endParaRPr lang="el-GR" sz="2400" dirty="0" smtClean="0"/>
          </a:p>
          <a:p>
            <a:pPr>
              <a:buNone/>
            </a:pPr>
            <a:r>
              <a:rPr lang="el-GR" sz="2400" dirty="0" smtClean="0"/>
              <a:t>και </a:t>
            </a:r>
            <a:r>
              <a:rPr lang="el-GR" sz="2400" dirty="0"/>
              <a:t>σε </a:t>
            </a:r>
            <a:r>
              <a:rPr lang="el-GR" sz="2400" dirty="0" smtClean="0"/>
              <a:t>κεντρικούς</a:t>
            </a:r>
          </a:p>
          <a:p>
            <a:pPr>
              <a:buNone/>
            </a:pPr>
            <a:r>
              <a:rPr lang="el-GR" sz="2400" dirty="0" smtClean="0"/>
              <a:t>σιδηροδρομικούς </a:t>
            </a:r>
          </a:p>
          <a:p>
            <a:pPr>
              <a:buNone/>
            </a:pPr>
            <a:r>
              <a:rPr lang="el-GR" sz="2400" dirty="0" smtClean="0"/>
              <a:t>σταθμούς</a:t>
            </a:r>
            <a:r>
              <a:rPr lang="el-GR" sz="2400" dirty="0"/>
              <a:t>. </a:t>
            </a:r>
            <a:endParaRPr lang="el-GR" sz="2400" dirty="0" smtClean="0"/>
          </a:p>
          <a:p>
            <a:pPr>
              <a:buNone/>
            </a:pPr>
            <a:r>
              <a:rPr lang="el-GR" sz="2400" dirty="0" smtClean="0"/>
              <a:t>Τις </a:t>
            </a:r>
            <a:r>
              <a:rPr lang="el-GR" sz="2400" dirty="0"/>
              <a:t>περισσότερες </a:t>
            </a:r>
            <a:r>
              <a:rPr lang="el-GR" sz="2400" dirty="0" smtClean="0"/>
              <a:t>φορές</a:t>
            </a:r>
          </a:p>
          <a:p>
            <a:pPr>
              <a:buNone/>
            </a:pPr>
            <a:r>
              <a:rPr lang="el-GR" sz="2400" dirty="0" smtClean="0"/>
              <a:t>πολλά </a:t>
            </a:r>
            <a:r>
              <a:rPr lang="el-GR" sz="2400" dirty="0"/>
              <a:t>από αυτά </a:t>
            </a:r>
            <a:r>
              <a:rPr lang="el-GR" sz="2400" dirty="0" smtClean="0"/>
              <a:t>έχουν</a:t>
            </a:r>
          </a:p>
          <a:p>
            <a:pPr>
              <a:buNone/>
            </a:pPr>
            <a:r>
              <a:rPr lang="el-GR" sz="2400" dirty="0" smtClean="0"/>
              <a:t> </a:t>
            </a:r>
            <a:r>
              <a:rPr lang="el-GR" sz="2400" dirty="0"/>
              <a:t>γραπτά μηνύματα.</a:t>
            </a:r>
          </a:p>
        </p:txBody>
      </p:sp>
      <p:pic>
        <p:nvPicPr>
          <p:cNvPr id="5" name="Picture 4" descr="lebkuchen_plaetzchen-1.jpg"/>
          <p:cNvPicPr>
            <a:picLocks noChangeAspect="1"/>
          </p:cNvPicPr>
          <p:nvPr/>
        </p:nvPicPr>
        <p:blipFill>
          <a:blip r:embed="rId2" cstate="print"/>
          <a:stretch>
            <a:fillRect/>
          </a:stretch>
        </p:blipFill>
        <p:spPr>
          <a:xfrm>
            <a:off x="3995936" y="3005668"/>
            <a:ext cx="4749506" cy="35056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6120680"/>
          </a:xfrm>
        </p:spPr>
        <p:txBody>
          <a:bodyPr>
            <a:normAutofit fontScale="92500"/>
          </a:bodyPr>
          <a:lstStyle/>
          <a:p>
            <a:pPr algn="just">
              <a:buNone/>
            </a:pPr>
            <a:r>
              <a:rPr lang="el-GR" dirty="0" err="1" smtClean="0"/>
              <a:t>Ενα</a:t>
            </a:r>
            <a:r>
              <a:rPr lang="el-GR" dirty="0" smtClean="0"/>
              <a:t> </a:t>
            </a:r>
            <a:r>
              <a:rPr lang="el-GR" dirty="0"/>
              <a:t>χαρακτηριστικό στολίδι που υπάρχει </a:t>
            </a:r>
            <a:r>
              <a:rPr lang="el-GR" dirty="0" smtClean="0"/>
              <a:t>σε</a:t>
            </a:r>
          </a:p>
          <a:p>
            <a:pPr algn="just">
              <a:buNone/>
            </a:pPr>
            <a:r>
              <a:rPr lang="el-GR" dirty="0" smtClean="0"/>
              <a:t>κάθε </a:t>
            </a:r>
            <a:r>
              <a:rPr lang="el-GR" dirty="0"/>
              <a:t>αγορά είναι το λεγόμενο </a:t>
            </a:r>
            <a:r>
              <a:rPr lang="el-GR" dirty="0" err="1"/>
              <a:t>Räuchermann</a:t>
            </a:r>
            <a:r>
              <a:rPr lang="el-GR" dirty="0"/>
              <a:t> (</a:t>
            </a:r>
            <a:r>
              <a:rPr lang="el-GR" dirty="0" smtClean="0"/>
              <a:t>στα</a:t>
            </a:r>
          </a:p>
          <a:p>
            <a:pPr algn="just">
              <a:buNone/>
            </a:pPr>
            <a:r>
              <a:rPr lang="el-GR" dirty="0" smtClean="0"/>
              <a:t> ελληνικά</a:t>
            </a:r>
            <a:r>
              <a:rPr lang="el-GR" dirty="0"/>
              <a:t>: καπνιστής) και το όνομά του </a:t>
            </a:r>
            <a:r>
              <a:rPr lang="el-GR" dirty="0" smtClean="0"/>
              <a:t>προκύπτει</a:t>
            </a:r>
          </a:p>
          <a:p>
            <a:pPr algn="just">
              <a:buNone/>
            </a:pPr>
            <a:r>
              <a:rPr lang="el-GR" dirty="0" smtClean="0"/>
              <a:t> </a:t>
            </a:r>
            <a:r>
              <a:rPr lang="el-GR" dirty="0"/>
              <a:t>από το σχεδιασμό του. Πρόκειται για μία </a:t>
            </a:r>
            <a:r>
              <a:rPr lang="el-GR" dirty="0" smtClean="0"/>
              <a:t>ξύλινη</a:t>
            </a:r>
          </a:p>
          <a:p>
            <a:pPr algn="just">
              <a:buNone/>
            </a:pPr>
            <a:r>
              <a:rPr lang="el-GR" dirty="0" smtClean="0"/>
              <a:t> </a:t>
            </a:r>
            <a:r>
              <a:rPr lang="el-GR" dirty="0"/>
              <a:t>κούκλα που απεικονίζει έναν άνθρωπο να </a:t>
            </a:r>
            <a:r>
              <a:rPr lang="el-GR" dirty="0" smtClean="0"/>
              <a:t>καπνίζει</a:t>
            </a:r>
          </a:p>
          <a:p>
            <a:pPr algn="just">
              <a:buNone/>
            </a:pPr>
            <a:r>
              <a:rPr lang="el-GR" dirty="0" smtClean="0"/>
              <a:t> </a:t>
            </a:r>
            <a:r>
              <a:rPr lang="el-GR" dirty="0"/>
              <a:t>και χρονολογείται στην εποχή των ανθρακωρύχων. </a:t>
            </a:r>
            <a:endParaRPr lang="el-GR" dirty="0" smtClean="0"/>
          </a:p>
          <a:p>
            <a:pPr algn="just">
              <a:buNone/>
            </a:pPr>
            <a:r>
              <a:rPr lang="el-GR" dirty="0" smtClean="0"/>
              <a:t>Πλέον</a:t>
            </a:r>
            <a:r>
              <a:rPr lang="el-GR" dirty="0"/>
              <a:t>, το συγκεκριμένο στολίδι </a:t>
            </a:r>
            <a:endParaRPr lang="el-GR" dirty="0" smtClean="0"/>
          </a:p>
          <a:p>
            <a:pPr algn="just">
              <a:buNone/>
            </a:pPr>
            <a:r>
              <a:rPr lang="el-GR" dirty="0" smtClean="0"/>
              <a:t>μπορεί </a:t>
            </a:r>
            <a:r>
              <a:rPr lang="el-GR" dirty="0"/>
              <a:t>κανείς να το βρει </a:t>
            </a:r>
            <a:r>
              <a:rPr lang="el-GR" dirty="0" smtClean="0"/>
              <a:t>με</a:t>
            </a:r>
          </a:p>
          <a:p>
            <a:pPr algn="just">
              <a:buNone/>
            </a:pPr>
            <a:r>
              <a:rPr lang="el-GR" dirty="0" smtClean="0"/>
              <a:t> </a:t>
            </a:r>
            <a:r>
              <a:rPr lang="el-GR" dirty="0"/>
              <a:t>διάφορες μορφές που </a:t>
            </a:r>
            <a:endParaRPr lang="el-GR" dirty="0" smtClean="0"/>
          </a:p>
          <a:p>
            <a:pPr algn="just">
              <a:buNone/>
            </a:pPr>
            <a:r>
              <a:rPr lang="el-GR" dirty="0" smtClean="0"/>
              <a:t>αντιπροσωπεύουν </a:t>
            </a:r>
            <a:r>
              <a:rPr lang="el-GR" dirty="0"/>
              <a:t>χόμπι και </a:t>
            </a:r>
            <a:endParaRPr lang="el-GR" dirty="0" smtClean="0"/>
          </a:p>
          <a:p>
            <a:pPr algn="just">
              <a:buNone/>
            </a:pPr>
            <a:r>
              <a:rPr lang="el-GR" dirty="0" smtClean="0"/>
              <a:t>επαγγέλματα</a:t>
            </a:r>
            <a:r>
              <a:rPr lang="el-GR" dirty="0"/>
              <a:t>.</a:t>
            </a:r>
          </a:p>
        </p:txBody>
      </p:sp>
      <p:pic>
        <p:nvPicPr>
          <p:cNvPr id="4" name="Picture 3" descr="images (1).jpg"/>
          <p:cNvPicPr>
            <a:picLocks noChangeAspect="1"/>
          </p:cNvPicPr>
          <p:nvPr/>
        </p:nvPicPr>
        <p:blipFill>
          <a:blip r:embed="rId2" cstate="print"/>
          <a:stretch>
            <a:fillRect/>
          </a:stretch>
        </p:blipFill>
        <p:spPr>
          <a:xfrm>
            <a:off x="6444208" y="3613063"/>
            <a:ext cx="1997199" cy="2883657"/>
          </a:xfrm>
          <a:prstGeom prst="rect">
            <a:avLst/>
          </a:prstGeom>
        </p:spPr>
      </p:pic>
    </p:spTree>
  </p:cSld>
  <p:clrMapOvr>
    <a:masterClrMapping/>
  </p:clrMapOvr>
  <p:transition spd="slow">
    <p:strip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494</Words>
  <Application>Microsoft Office PowerPoint</Application>
  <PresentationFormat>On-screen Show (4:3)</PresentationFormat>
  <Paragraphs>82</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ΧΡΙΣΤΟΥΓΕΝΝΑ  ΣΤΗΝ ΓΕΡΜΑΝΙΑ</vt:lpstr>
      <vt:lpstr>Slide 2</vt:lpstr>
      <vt:lpstr>Slide 3</vt:lpstr>
      <vt:lpstr>Slide 4</vt:lpstr>
      <vt:lpstr>Slide 5</vt:lpstr>
      <vt:lpstr>Slide 6</vt:lpstr>
      <vt:lpstr>Slide 7</vt:lpstr>
      <vt:lpstr>Slide 8</vt:lpstr>
      <vt:lpstr>Slide 9</vt:lpstr>
      <vt:lpstr>Slide 10</vt:lpstr>
      <vt:lpstr>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ΧΡΙΣΤΟΥΓΕΝΝΑ ΣΤΗΝ ΓΕΡΜΑΝΙΑ</dc:title>
  <dc:creator>panos faraos</dc:creator>
  <cp:lastModifiedBy>panos faraos</cp:lastModifiedBy>
  <cp:revision>28</cp:revision>
  <dcterms:created xsi:type="dcterms:W3CDTF">2022-12-06T16:04:55Z</dcterms:created>
  <dcterms:modified xsi:type="dcterms:W3CDTF">2022-12-06T18:24:47Z</dcterms:modified>
</cp:coreProperties>
</file>