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72" r:id="rId2"/>
    <p:sldId id="284" r:id="rId3"/>
    <p:sldId id="285" r:id="rId4"/>
    <p:sldId id="273" r:id="rId5"/>
    <p:sldId id="270" r:id="rId6"/>
    <p:sldId id="260" r:id="rId7"/>
    <p:sldId id="264" r:id="rId8"/>
    <p:sldId id="259" r:id="rId9"/>
    <p:sldId id="282" r:id="rId10"/>
    <p:sldId id="283" r:id="rId11"/>
    <p:sldId id="261" r:id="rId12"/>
    <p:sldId id="278" r:id="rId13"/>
    <p:sldId id="266" r:id="rId14"/>
    <p:sldId id="263" r:id="rId15"/>
    <p:sldId id="269" r:id="rId16"/>
    <p:sldId id="262" r:id="rId17"/>
    <p:sldId id="268" r:id="rId18"/>
    <p:sldId id="274" r:id="rId19"/>
    <p:sldId id="275" r:id="rId20"/>
    <p:sldId id="276" r:id="rId21"/>
    <p:sldId id="277" r:id="rId2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2302"/>
    <a:srgbClr val="0000FF"/>
    <a:srgbClr val="3399FF"/>
    <a:srgbClr val="00FFFF"/>
    <a:srgbClr val="66FF99"/>
    <a:srgbClr val="FF66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182" autoAdjust="0"/>
    <p:restoredTop sz="99855" autoAdjust="0"/>
  </p:normalViewPr>
  <p:slideViewPr>
    <p:cSldViewPr>
      <p:cViewPr varScale="1">
        <p:scale>
          <a:sx n="73" d="100"/>
          <a:sy n="73"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5" d="100"/>
          <a:sy n="55" d="100"/>
        </p:scale>
        <p:origin x="-290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86E97E-A468-4F05-B5D6-905F5CAF4511}" type="datetimeFigureOut">
              <a:rPr lang="el-GR" smtClean="0"/>
              <a:pPr/>
              <a:t>7/12/2022</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6943BF-045C-4F59-9B11-82B2D571BF29}" type="slidenum">
              <a:rPr lang="el-GR" smtClean="0"/>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B2BA23-0B2A-45D4-B149-772FB2E39243}" type="datetimeFigureOut">
              <a:rPr lang="el-GR" smtClean="0"/>
              <a:pPr/>
              <a:t>7/12/2022</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0A96BF-C7BC-47ED-862C-ECAF7EAB551D}"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00A96BF-C7BC-47ED-862C-ECAF7EAB551D}" type="slidenum">
              <a:rPr lang="el-GR" smtClean="0"/>
              <a:pPr/>
              <a:t>3</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1BF6137-9682-4682-B8C7-98D894BF221B}" type="datetimeFigureOut">
              <a:rPr lang="el-GR" smtClean="0"/>
              <a:pPr/>
              <a:t>7/12/2022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B5B00AD-6C84-42C6-8141-99D258B8284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7001">
              <a:srgbClr val="E6E6E6"/>
            </a:gs>
            <a:gs pos="32001">
              <a:srgbClr val="7D8496"/>
            </a:gs>
            <a:gs pos="47000">
              <a:srgbClr val="E6E6E6"/>
            </a:gs>
            <a:gs pos="85001">
              <a:srgbClr val="7D8496"/>
            </a:gs>
            <a:gs pos="100000">
              <a:srgbClr val="E6E6E6"/>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F6137-9682-4682-B8C7-98D894BF221B}" type="datetimeFigureOut">
              <a:rPr lang="el-GR" smtClean="0"/>
              <a:pPr/>
              <a:t>7/12/2022</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B00AD-6C84-42C6-8141-99D258B8284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Y2Mate.is%20-%20Advent,%20Advent,%20ein%20Lichtlein%20brennt%20-%20Kinderlieder%20-%20Zum%20Mitsingen-x8YHedhE9ho-360p-1654127322933.mp4" TargetMode="External"/><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grland.info/germania/" TargetMode="Externa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el.wikipedia.org/wiki/%CE%A0%CE%AD%CF%83%CF%84%CF%81%CE%BF%CF%86%CE%B1" TargetMode="External"/><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hyperlink" Target="http://el.wikipedia.org/wiki/%CE%9A%CF%85%CF%80%CF%81%CE%AF%CE%BD%CE%BF%CF%8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el.wikipedia.org/wiki/24_%CE%94%CE%B5%CE%BA%CE%B5%CE%BC%CE%B2%CF%81%CE%AF%CE%BF%CF%85" TargetMode="External"/><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8000" b="-58000"/>
          </a:stretch>
        </a:blipFill>
        <a:effectLst/>
      </p:bgPr>
    </p:bg>
    <p:spTree>
      <p:nvGrpSpPr>
        <p:cNvPr id="1" name=""/>
        <p:cNvGrpSpPr/>
        <p:nvPr/>
      </p:nvGrpSpPr>
      <p:grpSpPr>
        <a:xfrm>
          <a:off x="0" y="0"/>
          <a:ext cx="0" cy="0"/>
          <a:chOff x="0" y="0"/>
          <a:chExt cx="0" cy="0"/>
        </a:xfrm>
      </p:grpSpPr>
      <p:sp>
        <p:nvSpPr>
          <p:cNvPr id="5" name="4 - Τίτλος"/>
          <p:cNvSpPr>
            <a:spLocks noGrp="1"/>
          </p:cNvSpPr>
          <p:nvPr>
            <p:ph type="ctrTitle"/>
          </p:nvPr>
        </p:nvSpPr>
        <p:spPr>
          <a:xfrm>
            <a:off x="755576" y="764704"/>
            <a:ext cx="7772400" cy="1470025"/>
          </a:xfrm>
        </p:spPr>
        <p:txBody>
          <a:bodyPr>
            <a:normAutofit fontScale="90000"/>
          </a:bodyPr>
          <a:lstStyle/>
          <a:p>
            <a:r>
              <a:rPr lang="de-DE" dirty="0" smtClean="0">
                <a:solidFill>
                  <a:srgbClr val="FF0000"/>
                </a:solidFill>
                <a:latin typeface="Monotype Corsiva" pitchFamily="66" charset="0"/>
              </a:rPr>
              <a:t>Weihnachten in Deutschland</a:t>
            </a:r>
            <a:r>
              <a:rPr lang="el-GR" dirty="0" smtClean="0">
                <a:solidFill>
                  <a:srgbClr val="FF0000"/>
                </a:solidFill>
                <a:latin typeface="Monotype Corsiva" pitchFamily="66" charset="0"/>
              </a:rPr>
              <a:t/>
            </a:r>
            <a:br>
              <a:rPr lang="el-GR" dirty="0" smtClean="0">
                <a:solidFill>
                  <a:srgbClr val="FF0000"/>
                </a:solidFill>
                <a:latin typeface="Monotype Corsiva" pitchFamily="66" charset="0"/>
              </a:rPr>
            </a:br>
            <a:r>
              <a:rPr lang="el-GR" i="1" dirty="0" smtClean="0">
                <a:solidFill>
                  <a:srgbClr val="FF0000"/>
                </a:solidFill>
                <a:latin typeface="Monotype Corsiva" pitchFamily="66" charset="0"/>
              </a:rPr>
              <a:t>ΧΡΙΣΤΟΥΓΕΝΝΑ ΣΤΗΝ ΓΕΡΜΑΝΙΑ</a:t>
            </a:r>
            <a:endParaRPr lang="el-GR" i="1" dirty="0">
              <a:solidFill>
                <a:srgbClr val="FF0000"/>
              </a:solidFill>
              <a:latin typeface="Monotype Corsiva" pitchFamily="66" charset="0"/>
            </a:endParaRPr>
          </a:p>
        </p:txBody>
      </p:sp>
      <p:sp>
        <p:nvSpPr>
          <p:cNvPr id="6" name="5 - Υπότιτλος"/>
          <p:cNvSpPr>
            <a:spLocks noGrp="1"/>
          </p:cNvSpPr>
          <p:nvPr>
            <p:ph type="subTitle" idx="1"/>
          </p:nvPr>
        </p:nvSpPr>
        <p:spPr/>
        <p:txBody>
          <a:bodyPr>
            <a:normAutofit fontScale="77500" lnSpcReduction="20000"/>
          </a:bodyPr>
          <a:lstStyle/>
          <a:p>
            <a:endParaRPr lang="el-GR" b="1" dirty="0" smtClean="0">
              <a:solidFill>
                <a:srgbClr val="FF0000"/>
              </a:solidFill>
            </a:endParaRPr>
          </a:p>
          <a:p>
            <a:r>
              <a:rPr lang="el-GR" b="1" dirty="0" smtClean="0">
                <a:solidFill>
                  <a:srgbClr val="FF0000"/>
                </a:solidFill>
              </a:rPr>
              <a:t>20 </a:t>
            </a:r>
            <a:r>
              <a:rPr lang="en-US" b="1" dirty="0" smtClean="0">
                <a:solidFill>
                  <a:srgbClr val="FF0000"/>
                </a:solidFill>
              </a:rPr>
              <a:t>C + M + B 23</a:t>
            </a:r>
          </a:p>
          <a:p>
            <a:endParaRPr lang="el-GR" b="1" dirty="0" smtClean="0">
              <a:solidFill>
                <a:srgbClr val="FF0000"/>
              </a:solidFill>
            </a:endParaRPr>
          </a:p>
          <a:p>
            <a:r>
              <a:rPr lang="el-GR" sz="3300" b="1" dirty="0" smtClean="0">
                <a:solidFill>
                  <a:srgbClr val="FF0000"/>
                </a:solidFill>
              </a:rPr>
              <a:t>Αλέξανδρος   Βασίλης    Δονάτος   Νικόλας</a:t>
            </a:r>
          </a:p>
          <a:p>
            <a:endParaRPr lang="el-GR"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869934"/>
          </a:xfrm>
        </p:spPr>
        <p:txBody>
          <a:bodyPr>
            <a:normAutofit fontScale="90000"/>
          </a:bodyPr>
          <a:lstStyle/>
          <a:p>
            <a:r>
              <a:rPr lang="en-US" sz="3200" dirty="0" err="1" smtClean="0">
                <a:solidFill>
                  <a:srgbClr val="FF0000"/>
                </a:solidFill>
                <a:latin typeface="Monotype Corsiva" pitchFamily="66" charset="0"/>
              </a:rPr>
              <a:t>Adventkranz</a:t>
            </a:r>
            <a:r>
              <a:rPr lang="en-US" dirty="0" smtClean="0">
                <a:solidFill>
                  <a:schemeClr val="accent6">
                    <a:lumMod val="75000"/>
                  </a:schemeClr>
                </a:solidFill>
              </a:rPr>
              <a:t/>
            </a:r>
            <a:br>
              <a:rPr lang="en-US" dirty="0" smtClean="0">
                <a:solidFill>
                  <a:schemeClr val="accent6">
                    <a:lumMod val="75000"/>
                  </a:schemeClr>
                </a:solidFill>
              </a:rPr>
            </a:br>
            <a:endParaRPr lang="el-GR" dirty="0"/>
          </a:p>
        </p:txBody>
      </p:sp>
      <p:pic>
        <p:nvPicPr>
          <p:cNvPr id="5" name="4 - Θέση περιεχομένου" descr="εικόνα_Viber_2022-12-05_17-28-18-306.jpg"/>
          <p:cNvPicPr>
            <a:picLocks noGrp="1" noChangeAspect="1"/>
          </p:cNvPicPr>
          <p:nvPr>
            <p:ph idx="1"/>
          </p:nvPr>
        </p:nvPicPr>
        <p:blipFill>
          <a:blip r:embed="rId2" cstate="print"/>
          <a:stretch>
            <a:fillRect/>
          </a:stretch>
        </p:blipFill>
        <p:spPr>
          <a:xfrm>
            <a:off x="4483707" y="273050"/>
            <a:ext cx="3294435" cy="5853113"/>
          </a:xfrm>
          <a:prstGeom prst="rect">
            <a:avLst/>
          </a:prstGeom>
          <a:ln>
            <a:noFill/>
          </a:ln>
          <a:effectLst>
            <a:softEdge rad="112500"/>
          </a:effectLst>
        </p:spPr>
      </p:pic>
      <p:sp>
        <p:nvSpPr>
          <p:cNvPr id="4" name="3 - Θέση κειμένου"/>
          <p:cNvSpPr>
            <a:spLocks noGrp="1"/>
          </p:cNvSpPr>
          <p:nvPr>
            <p:ph type="body" sz="half" idx="2"/>
          </p:nvPr>
        </p:nvSpPr>
        <p:spPr>
          <a:xfrm>
            <a:off x="457200" y="1071546"/>
            <a:ext cx="3008313" cy="5054617"/>
          </a:xfrm>
        </p:spPr>
        <p:txBody>
          <a:bodyPr>
            <a:normAutofit fontScale="62500" lnSpcReduction="20000"/>
          </a:bodyPr>
          <a:lstStyle/>
          <a:p>
            <a:r>
              <a:rPr lang="el-GR" sz="2300" dirty="0"/>
              <a:t>Υπάρχει αντίστοιχο τραγουδάκι στα Γερμανικά, που μετράει ακριβώς τις 4 Κυριακές μέχρι τον ερχομό των Χριστουγέννων</a:t>
            </a:r>
            <a:r>
              <a:rPr lang="el-GR" sz="2300" dirty="0" smtClean="0"/>
              <a:t>.</a:t>
            </a:r>
            <a:r>
              <a:rPr lang="de-DE" sz="2300" dirty="0" smtClean="0"/>
              <a:t> </a:t>
            </a:r>
          </a:p>
          <a:p>
            <a:endParaRPr lang="de-DE" dirty="0" smtClean="0"/>
          </a:p>
          <a:p>
            <a:r>
              <a:rPr lang="de-DE" dirty="0" smtClean="0">
                <a:hlinkClick r:id="rId3" action="ppaction://hlinkfile"/>
              </a:rPr>
              <a:t>Y2Mate.is - Advent, Advent, ein Lichtlein brennt - Kinderlieder - Zum Mitsingen-x8YHedhE9ho-360p-1654127322933.mp4</a:t>
            </a:r>
            <a:endParaRPr lang="de-DE" dirty="0" smtClean="0"/>
          </a:p>
          <a:p>
            <a:endParaRPr lang="de-DE" sz="1900" dirty="0" smtClean="0"/>
          </a:p>
          <a:p>
            <a:endParaRPr lang="de-DE" sz="1900" dirty="0" smtClean="0"/>
          </a:p>
          <a:p>
            <a:r>
              <a:rPr lang="el-GR" sz="2300" dirty="0" smtClean="0"/>
              <a:t>Το </a:t>
            </a:r>
            <a:r>
              <a:rPr lang="el-GR" sz="2300" dirty="0"/>
              <a:t>πρώτο </a:t>
            </a:r>
            <a:r>
              <a:rPr lang="el-GR" sz="2300" dirty="0" err="1"/>
              <a:t>Adventskranz</a:t>
            </a:r>
            <a:r>
              <a:rPr lang="el-GR" sz="2300" dirty="0"/>
              <a:t> χρονολογείται στα 1838 στο Αμβούργο, όπου ο Ευαγγελιστής Θεολόγος Γιόχαν </a:t>
            </a:r>
            <a:r>
              <a:rPr lang="el-GR" sz="2300" dirty="0" err="1"/>
              <a:t>Βίχερν</a:t>
            </a:r>
            <a:r>
              <a:rPr lang="el-GR" sz="2300" dirty="0"/>
              <a:t> διηγούνταν κάθε βράδυ χριστουγεννιάτικες ιστορίες στα παιδιά του ορφανοτροφείου που είχε ιδρύσει και άναβε ένα κεράκι. Έτσι την παραμονή των Χριστουγέννων ήταν αναμμένα ήδη 24 κεριά. Από το 1851 το στεφάνι συνοδευόταν από κλαδιά από έλατο, ως σύμβολο της ζωής, ενώ καθώς πλέον είναι αδύνατο – έως επικίνδυνο – να έχει κανείς 24 κεριά αναμμένα μέσα στο σπίτι, καθιερώθηκε συμβολικά ένα κερί για κάθε Κυριακή.</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63888" y="260648"/>
            <a:ext cx="5111750" cy="5853113"/>
          </a:xfrm>
        </p:spPr>
        <p:txBody>
          <a:bodyPr/>
          <a:lstStyle/>
          <a:p>
            <a:pPr>
              <a:buNone/>
            </a:pPr>
            <a:endParaRPr lang="en-US" dirty="0" smtClean="0"/>
          </a:p>
          <a:p>
            <a:pPr>
              <a:buNone/>
            </a:pPr>
            <a:endParaRPr lang="en-US" dirty="0"/>
          </a:p>
          <a:p>
            <a:pPr>
              <a:buNone/>
            </a:pPr>
            <a:endParaRPr lang="en-US" dirty="0" smtClean="0"/>
          </a:p>
          <a:p>
            <a:pPr>
              <a:buNone/>
            </a:pPr>
            <a:endParaRPr lang="en-US" dirty="0"/>
          </a:p>
        </p:txBody>
      </p:sp>
      <p:sp>
        <p:nvSpPr>
          <p:cNvPr id="4" name="3 - Θέση κειμένου"/>
          <p:cNvSpPr>
            <a:spLocks noGrp="1"/>
          </p:cNvSpPr>
          <p:nvPr>
            <p:ph type="body" sz="half" idx="2"/>
          </p:nvPr>
        </p:nvSpPr>
        <p:spPr>
          <a:xfrm>
            <a:off x="467544" y="1484784"/>
            <a:ext cx="3008313" cy="4691063"/>
          </a:xfrm>
        </p:spPr>
        <p:txBody>
          <a:bodyPr>
            <a:normAutofit fontScale="92500"/>
          </a:bodyPr>
          <a:lstStyle/>
          <a:p>
            <a:pPr algn="ctr"/>
            <a:r>
              <a:rPr lang="el-GR" sz="2400" dirty="0"/>
              <a:t>Στις 6η Δεκεμβρίου γιορτάζεται ο </a:t>
            </a:r>
            <a:r>
              <a:rPr lang="en-US" sz="2400" dirty="0" smtClean="0"/>
              <a:t>Sankt </a:t>
            </a:r>
            <a:r>
              <a:rPr lang="en-US" sz="2400" dirty="0" err="1" smtClean="0"/>
              <a:t>Nikolaus</a:t>
            </a:r>
            <a:r>
              <a:rPr lang="el-GR" sz="2400" dirty="0" smtClean="0"/>
              <a:t>  </a:t>
            </a:r>
            <a:r>
              <a:rPr lang="el-GR" sz="2400" dirty="0"/>
              <a:t>(ο Άγιος Νικόλαος) που είναι παρόμοιος του Άγιου Βασιλείου ως προς το έθιμο των δώρων. Στην λαογραφική του έκδοση φέρνει δώρα στα καλά παιδιά, αλλά και ένα δεματάκι βέργες για να δείρει τα παιδάκια που δεν ήταν φρ</a:t>
            </a:r>
            <a:r>
              <a:rPr lang="el-GR" sz="2200" dirty="0"/>
              <a:t>όνιμα.</a:t>
            </a:r>
          </a:p>
        </p:txBody>
      </p:sp>
      <p:sp>
        <p:nvSpPr>
          <p:cNvPr id="5" name="1 - Τίτλος"/>
          <p:cNvSpPr txBox="1">
            <a:spLocks/>
          </p:cNvSpPr>
          <p:nvPr/>
        </p:nvSpPr>
        <p:spPr>
          <a:xfrm>
            <a:off x="539552" y="548680"/>
            <a:ext cx="2592288" cy="85169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mj-lt"/>
                <a:ea typeface="+mj-ea"/>
                <a:cs typeface="+mj-cs"/>
              </a:rPr>
              <a:t>S</a:t>
            </a:r>
            <a:r>
              <a:rPr kumimoji="0" lang="en-US" sz="3200" b="1" i="0" u="none" strike="noStrike" kern="1200" cap="none" spc="0" normalizeH="0" baseline="0" noProof="0" dirty="0" smtClean="0">
                <a:ln>
                  <a:noFill/>
                </a:ln>
                <a:solidFill>
                  <a:schemeClr val="accent6"/>
                </a:solidFill>
                <a:effectLst/>
                <a:uLnTx/>
                <a:uFillTx/>
                <a:latin typeface="+mj-lt"/>
                <a:ea typeface="+mj-ea"/>
                <a:cs typeface="+mj-cs"/>
              </a:rPr>
              <a:t>a</a:t>
            </a:r>
            <a:r>
              <a:rPr kumimoji="0" lang="en-US" sz="3200" b="1" i="0" u="none" strike="noStrike" kern="1200" cap="none" spc="0" normalizeH="0" baseline="0" noProof="0" dirty="0" smtClean="0">
                <a:ln>
                  <a:noFill/>
                </a:ln>
                <a:solidFill>
                  <a:srgbClr val="FFFF00"/>
                </a:solidFill>
                <a:effectLst/>
                <a:uLnTx/>
                <a:uFillTx/>
                <a:latin typeface="+mj-lt"/>
                <a:ea typeface="+mj-ea"/>
                <a:cs typeface="+mj-cs"/>
              </a:rPr>
              <a:t>n</a:t>
            </a:r>
            <a:r>
              <a:rPr kumimoji="0" lang="en-US" sz="3200" b="1" i="0" u="none" strike="noStrike" kern="1200" cap="none" spc="0" normalizeH="0" baseline="0" noProof="0" dirty="0" smtClean="0">
                <a:ln>
                  <a:noFill/>
                </a:ln>
                <a:solidFill>
                  <a:srgbClr val="92D050"/>
                </a:solidFill>
                <a:effectLst/>
                <a:uLnTx/>
                <a:uFillTx/>
                <a:latin typeface="+mj-lt"/>
                <a:ea typeface="+mj-ea"/>
                <a:cs typeface="+mj-cs"/>
              </a:rPr>
              <a:t>k</a:t>
            </a:r>
            <a:r>
              <a:rPr kumimoji="0" lang="en-US" sz="3200" b="1" i="0" u="none" strike="noStrike" kern="1200" cap="none" spc="0" normalizeH="0" baseline="0" noProof="0" dirty="0" smtClean="0">
                <a:ln>
                  <a:noFill/>
                </a:ln>
                <a:solidFill>
                  <a:srgbClr val="00B0F0"/>
                </a:solidFill>
                <a:effectLst/>
                <a:uLnTx/>
                <a:uFillTx/>
                <a:latin typeface="+mj-lt"/>
                <a:ea typeface="+mj-ea"/>
                <a:cs typeface="+mj-cs"/>
              </a:rPr>
              <a:t>t</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3200" b="1" i="0" u="none" strike="noStrike" kern="1200" cap="none" spc="0" normalizeH="0" baseline="0" noProof="0" dirty="0" err="1" smtClean="0">
                <a:ln>
                  <a:noFill/>
                </a:ln>
                <a:solidFill>
                  <a:srgbClr val="0070C0"/>
                </a:solidFill>
                <a:effectLst/>
                <a:uLnTx/>
                <a:uFillTx/>
                <a:latin typeface="+mj-lt"/>
                <a:ea typeface="+mj-ea"/>
                <a:cs typeface="+mj-cs"/>
              </a:rPr>
              <a:t>N</a:t>
            </a:r>
            <a:r>
              <a:rPr kumimoji="0" lang="en-US" sz="3200" b="1" i="0" u="none" strike="noStrike" kern="1200" cap="none" spc="0" normalizeH="0" baseline="0" noProof="0" dirty="0" err="1" smtClean="0">
                <a:ln>
                  <a:noFill/>
                </a:ln>
                <a:solidFill>
                  <a:srgbClr val="7030A0"/>
                </a:solidFill>
                <a:effectLst/>
                <a:uLnTx/>
                <a:uFillTx/>
                <a:latin typeface="+mj-lt"/>
                <a:ea typeface="+mj-ea"/>
                <a:cs typeface="+mj-cs"/>
              </a:rPr>
              <a:t>i</a:t>
            </a:r>
            <a:r>
              <a:rPr kumimoji="0" lang="en-US" sz="3200" b="1" i="0" u="none" strike="noStrike" kern="1200" cap="none" spc="0" normalizeH="0" baseline="0" noProof="0" dirty="0" err="1" smtClean="0">
                <a:ln>
                  <a:noFill/>
                </a:ln>
                <a:solidFill>
                  <a:schemeClr val="bg1">
                    <a:lumMod val="65000"/>
                  </a:schemeClr>
                </a:solidFill>
                <a:effectLst/>
                <a:uLnTx/>
                <a:uFillTx/>
                <a:latin typeface="+mj-lt"/>
                <a:ea typeface="+mj-ea"/>
                <a:cs typeface="+mj-cs"/>
              </a:rPr>
              <a:t>k</a:t>
            </a:r>
            <a:r>
              <a:rPr kumimoji="0" lang="en-US" sz="3200" b="1" i="0" u="none" strike="noStrike" kern="1200" cap="none" spc="0" normalizeH="0" baseline="0" noProof="0" dirty="0" err="1" smtClean="0">
                <a:ln>
                  <a:noFill/>
                </a:ln>
                <a:solidFill>
                  <a:schemeClr val="accent5">
                    <a:lumMod val="50000"/>
                  </a:schemeClr>
                </a:solidFill>
                <a:effectLst/>
                <a:uLnTx/>
                <a:uFillTx/>
                <a:latin typeface="+mj-lt"/>
                <a:ea typeface="+mj-ea"/>
                <a:cs typeface="+mj-cs"/>
              </a:rPr>
              <a:t>o</a:t>
            </a:r>
            <a:r>
              <a:rPr kumimoji="0" lang="en-US" sz="3200" b="1" i="0" u="none" strike="noStrike" kern="1200" cap="none" spc="0" normalizeH="0" baseline="0" noProof="0" dirty="0" err="1" smtClean="0">
                <a:ln>
                  <a:noFill/>
                </a:ln>
                <a:solidFill>
                  <a:srgbClr val="00FFFF"/>
                </a:solidFill>
                <a:effectLst/>
                <a:uLnTx/>
                <a:uFillTx/>
                <a:latin typeface="+mj-lt"/>
                <a:ea typeface="+mj-ea"/>
                <a:cs typeface="+mj-cs"/>
              </a:rPr>
              <a:t>l</a:t>
            </a:r>
            <a:r>
              <a:rPr kumimoji="0" lang="en-US" sz="3200" b="1" i="0" u="none" strike="noStrike" kern="1200" cap="none" spc="0" normalizeH="0" baseline="0" noProof="0" dirty="0" err="1" smtClean="0">
                <a:ln>
                  <a:noFill/>
                </a:ln>
                <a:solidFill>
                  <a:srgbClr val="FF66CC"/>
                </a:solidFill>
                <a:effectLst/>
                <a:uLnTx/>
                <a:uFillTx/>
                <a:latin typeface="+mj-lt"/>
                <a:ea typeface="+mj-ea"/>
                <a:cs typeface="+mj-cs"/>
              </a:rPr>
              <a:t>a</a:t>
            </a:r>
            <a:r>
              <a:rPr kumimoji="0" lang="en-US" sz="3200" b="1" i="0" u="none" strike="noStrike" kern="1200" cap="none" spc="0" normalizeH="0" baseline="0" noProof="0" dirty="0" err="1" smtClean="0">
                <a:ln>
                  <a:noFill/>
                </a:ln>
                <a:solidFill>
                  <a:srgbClr val="66FF99"/>
                </a:solidFill>
                <a:effectLst/>
                <a:uLnTx/>
                <a:uFillTx/>
                <a:latin typeface="+mj-lt"/>
                <a:ea typeface="+mj-ea"/>
                <a:cs typeface="+mj-cs"/>
              </a:rPr>
              <a:t>u</a:t>
            </a:r>
            <a:r>
              <a:rPr kumimoji="0" lang="en-US" sz="3200" b="1" i="0" u="none" strike="noStrike" kern="1200" cap="none" spc="0" normalizeH="0" baseline="0" noProof="0" dirty="0" err="1" smtClean="0">
                <a:ln>
                  <a:noFill/>
                </a:ln>
                <a:solidFill>
                  <a:srgbClr val="3399FF"/>
                </a:solidFill>
                <a:effectLst/>
                <a:uLnTx/>
                <a:uFillTx/>
                <a:latin typeface="+mj-lt"/>
                <a:ea typeface="+mj-ea"/>
                <a:cs typeface="+mj-cs"/>
              </a:rPr>
              <a:t>s</a:t>
            </a:r>
            <a:endParaRPr kumimoji="0" lang="el-GR" sz="3200" b="1" i="0" u="none" strike="noStrike" kern="1200" cap="none" spc="0" normalizeH="0" baseline="0" noProof="0" dirty="0" smtClean="0">
              <a:ln>
                <a:noFill/>
              </a:ln>
              <a:solidFill>
                <a:srgbClr val="3399FF"/>
              </a:solidFill>
              <a:effectLst/>
              <a:uLnTx/>
              <a:uFillTx/>
              <a:latin typeface="+mj-lt"/>
              <a:ea typeface="+mj-ea"/>
              <a:cs typeface="+mj-cs"/>
            </a:endParaRPr>
          </a:p>
        </p:txBody>
      </p:sp>
      <p:pic>
        <p:nvPicPr>
          <p:cNvPr id="7" name="6 - Εικόνα" descr="Εικόνα4.png"/>
          <p:cNvPicPr>
            <a:picLocks noChangeAspect="1"/>
          </p:cNvPicPr>
          <p:nvPr/>
        </p:nvPicPr>
        <p:blipFill>
          <a:blip r:embed="rId2" cstate="print"/>
          <a:stretch>
            <a:fillRect/>
          </a:stretch>
        </p:blipFill>
        <p:spPr>
          <a:xfrm>
            <a:off x="6485120" y="0"/>
            <a:ext cx="2658880" cy="3810296"/>
          </a:xfrm>
          <a:prstGeom prst="rect">
            <a:avLst/>
          </a:prstGeom>
        </p:spPr>
      </p:pic>
      <p:pic>
        <p:nvPicPr>
          <p:cNvPr id="8" name="7 - Εικόνα" descr="Εικόνα5.png"/>
          <p:cNvPicPr>
            <a:picLocks noChangeAspect="1"/>
          </p:cNvPicPr>
          <p:nvPr/>
        </p:nvPicPr>
        <p:blipFill>
          <a:blip r:embed="rId3" cstate="print"/>
          <a:stretch>
            <a:fillRect/>
          </a:stretch>
        </p:blipFill>
        <p:spPr>
          <a:xfrm>
            <a:off x="3954063" y="2337442"/>
            <a:ext cx="2526728" cy="414908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200" dirty="0" err="1" smtClean="0">
                <a:solidFill>
                  <a:srgbClr val="FF0000"/>
                </a:solidFill>
                <a:latin typeface="Monotype Corsiva" pitchFamily="66" charset="0"/>
              </a:rPr>
              <a:t>Παπουτσάκια…έξω</a:t>
            </a:r>
            <a:r>
              <a:rPr lang="el-GR" sz="3200" dirty="0" smtClean="0">
                <a:solidFill>
                  <a:srgbClr val="FF0000"/>
                </a:solidFill>
                <a:latin typeface="Monotype Corsiva" pitchFamily="66" charset="0"/>
              </a:rPr>
              <a:t>!</a:t>
            </a:r>
            <a:r>
              <a:rPr lang="el-GR" dirty="0" smtClean="0"/>
              <a:t/>
            </a:r>
            <a:br>
              <a:rPr lang="el-GR" dirty="0" smtClean="0"/>
            </a:br>
            <a:endParaRPr lang="el-GR" dirty="0"/>
          </a:p>
        </p:txBody>
      </p:sp>
      <p:pic>
        <p:nvPicPr>
          <p:cNvPr id="5" name="4 - Θέση περιεχομένου" descr="german_3-1.png"/>
          <p:cNvPicPr>
            <a:picLocks noGrp="1" noChangeAspect="1"/>
          </p:cNvPicPr>
          <p:nvPr>
            <p:ph idx="1"/>
          </p:nvPr>
        </p:nvPicPr>
        <p:blipFill>
          <a:blip r:embed="rId2" cstate="print"/>
          <a:stretch>
            <a:fillRect/>
          </a:stretch>
        </p:blipFill>
        <p:spPr>
          <a:xfrm>
            <a:off x="3635896" y="1196752"/>
            <a:ext cx="5111750" cy="3407833"/>
          </a:xfrm>
        </p:spPr>
      </p:pic>
      <p:sp>
        <p:nvSpPr>
          <p:cNvPr id="4" name="3 - Θέση κειμένου"/>
          <p:cNvSpPr>
            <a:spLocks noGrp="1"/>
          </p:cNvSpPr>
          <p:nvPr>
            <p:ph type="body" sz="half" idx="2"/>
          </p:nvPr>
        </p:nvSpPr>
        <p:spPr/>
        <p:txBody>
          <a:bodyPr/>
          <a:lstStyle/>
          <a:p>
            <a:endParaRPr lang="el-GR" dirty="0" smtClean="0"/>
          </a:p>
          <a:p>
            <a:endParaRPr lang="el-GR" dirty="0"/>
          </a:p>
          <a:p>
            <a:endParaRPr lang="el-GR" dirty="0" smtClean="0"/>
          </a:p>
          <a:p>
            <a:r>
              <a:rPr lang="el-GR" dirty="0" smtClean="0"/>
              <a:t>Στη</a:t>
            </a:r>
            <a:r>
              <a:rPr lang="el-GR" dirty="0"/>
              <a:t> </a:t>
            </a:r>
            <a:r>
              <a:rPr lang="el-GR" dirty="0">
                <a:hlinkClick r:id="rId3" tooltip="Γερμανία"/>
              </a:rPr>
              <a:t>Γερμανία</a:t>
            </a:r>
            <a:r>
              <a:rPr lang="el-GR" dirty="0"/>
              <a:t>, αντί για τις κάλτσες τους, βγάζουν έξω τα παπούτσια τους. Περιμένουν ο </a:t>
            </a:r>
            <a:r>
              <a:rPr lang="el-GR" dirty="0" smtClean="0"/>
              <a:t>Άγιος </a:t>
            </a:r>
            <a:r>
              <a:rPr lang="el-GR" dirty="0"/>
              <a:t>Βασίλης να τους τα γεμίσει με γλυκά. Από τις αρχές του Δεκέμβρη, τα παιδιά αφήνουν τα παπούτσια τους έξω και αν δεν ήταν καλά παιδιά τη χρονιά που πέρασε, αντί για γλυκά θα βρουν κλαδιά μέσα.</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200" b="0" dirty="0" smtClean="0">
                <a:solidFill>
                  <a:srgbClr val="FF0000"/>
                </a:solidFill>
                <a:latin typeface="Monotype Corsiva" pitchFamily="66" charset="0"/>
              </a:rPr>
              <a:t/>
            </a:r>
            <a:br>
              <a:rPr lang="el-GR" sz="3200" b="0" dirty="0" smtClean="0">
                <a:solidFill>
                  <a:srgbClr val="FF0000"/>
                </a:solidFill>
                <a:latin typeface="Monotype Corsiva" pitchFamily="66" charset="0"/>
              </a:rPr>
            </a:br>
            <a:r>
              <a:rPr lang="el-GR" sz="3200" b="0" dirty="0" smtClean="0">
                <a:solidFill>
                  <a:srgbClr val="FF0000"/>
                </a:solidFill>
                <a:latin typeface="Monotype Corsiva" pitchFamily="66" charset="0"/>
              </a:rPr>
              <a:t>                                                  </a:t>
            </a:r>
            <a:r>
              <a:rPr lang="en-US" sz="3200" b="0" dirty="0" err="1" smtClean="0">
                <a:solidFill>
                  <a:srgbClr val="FF0000"/>
                </a:solidFill>
                <a:latin typeface="Monotype Corsiva" pitchFamily="66" charset="0"/>
              </a:rPr>
              <a:t>Wichteln</a:t>
            </a:r>
            <a:r>
              <a:rPr lang="en-US" sz="3200" b="0" dirty="0" smtClean="0">
                <a:solidFill>
                  <a:srgbClr val="FF0000"/>
                </a:solidFill>
                <a:latin typeface="Monotype Corsiva" pitchFamily="66" charset="0"/>
              </a:rPr>
              <a:t> </a:t>
            </a:r>
            <a:r>
              <a:rPr lang="el-GR" sz="3200" b="0" dirty="0" smtClean="0">
                <a:solidFill>
                  <a:srgbClr val="FF0000"/>
                </a:solidFill>
                <a:latin typeface="Monotype Corsiva" pitchFamily="66" charset="0"/>
              </a:rPr>
              <a:t>ή </a:t>
            </a:r>
            <a:r>
              <a:rPr lang="en-US" sz="3200" b="0" dirty="0" err="1" smtClean="0">
                <a:solidFill>
                  <a:srgbClr val="FF0000"/>
                </a:solidFill>
                <a:latin typeface="Monotype Corsiva" pitchFamily="66" charset="0"/>
              </a:rPr>
              <a:t>Bescherung</a:t>
            </a:r>
            <a:r>
              <a:rPr lang="en-US" sz="3200" b="0" dirty="0" smtClean="0">
                <a:solidFill>
                  <a:srgbClr val="FF0000"/>
                </a:solidFill>
                <a:latin typeface="Monotype Corsiva" pitchFamily="66" charset="0"/>
              </a:rPr>
              <a:t/>
            </a:r>
            <a:br>
              <a:rPr lang="en-US" sz="3200" b="0" dirty="0" smtClean="0">
                <a:solidFill>
                  <a:srgbClr val="FF0000"/>
                </a:solidFill>
                <a:latin typeface="Monotype Corsiva" pitchFamily="66" charset="0"/>
              </a:rPr>
            </a:br>
            <a:endParaRPr lang="el-GR" sz="3200" b="0" dirty="0">
              <a:solidFill>
                <a:srgbClr val="FF0000"/>
              </a:solidFill>
              <a:latin typeface="Monotype Corsiva" pitchFamily="66" charset="0"/>
            </a:endParaRPr>
          </a:p>
        </p:txBody>
      </p:sp>
      <p:pic>
        <p:nvPicPr>
          <p:cNvPr id="5" name="4 - Θέση περιεχομένου" descr="εικόνα_Viber_2022-12-05_17-28-18-658.jpg"/>
          <p:cNvPicPr>
            <a:picLocks noGrp="1" noChangeAspect="1"/>
          </p:cNvPicPr>
          <p:nvPr>
            <p:ph idx="1"/>
          </p:nvPr>
        </p:nvPicPr>
        <p:blipFill>
          <a:blip r:embed="rId2" cstate="print"/>
          <a:stretch>
            <a:fillRect/>
          </a:stretch>
        </p:blipFill>
        <p:spPr>
          <a:xfrm>
            <a:off x="5724128" y="188640"/>
            <a:ext cx="2176525" cy="3866960"/>
          </a:xfrm>
        </p:spPr>
      </p:pic>
      <p:sp>
        <p:nvSpPr>
          <p:cNvPr id="4" name="3 - Θέση κειμένου"/>
          <p:cNvSpPr>
            <a:spLocks noGrp="1"/>
          </p:cNvSpPr>
          <p:nvPr>
            <p:ph type="body" sz="half" idx="2"/>
          </p:nvPr>
        </p:nvSpPr>
        <p:spPr/>
        <p:txBody>
          <a:bodyPr/>
          <a:lstStyle/>
          <a:p>
            <a:r>
              <a:rPr lang="el-GR" dirty="0"/>
              <a:t>Σε όλα τα σχολεία από το νηπιαγωγείο ως το γυμνάσιο γίνεται Χριστουγεννιάτικη εορτή με θεατρική παράσταση, ενώ τα παιδιά ανταλλάζουν δώρα. Το έθιμο αυτό ονομάζεται </a:t>
            </a:r>
            <a:r>
              <a:rPr lang="el-GR" dirty="0" err="1"/>
              <a:t>Wichteln</a:t>
            </a:r>
            <a:r>
              <a:rPr lang="el-GR" dirty="0"/>
              <a:t> ή </a:t>
            </a:r>
            <a:r>
              <a:rPr lang="el-GR" dirty="0" err="1"/>
              <a:t>Bescherung</a:t>
            </a:r>
            <a:r>
              <a:rPr lang="el-GR" dirty="0"/>
              <a:t> και είναι αγαπητό και στις Χριστουγεννιάτικες γιορτές των μεγάλων. Κάθε ένας φέρνει ένα ή παραπάνω δωράκια τυλιγμένα στο χαρτί και τα βάζει μαζί με τα άλλα κάτω από το Χριστουγεννιάτικο δέντρο. Όταν έρθει η ώρα, ένας </a:t>
            </a:r>
            <a:r>
              <a:rPr lang="el-GR" dirty="0" err="1"/>
              <a:t>ένας</a:t>
            </a:r>
            <a:r>
              <a:rPr lang="el-GR" dirty="0"/>
              <a:t> με την σειρά περνάνε όλοι κάτω από το δέντρο και παίρνουν από ένα δωράκι μέχρι που να τελειώσουν. Το έθιμο αυτό έχει υιοθετηθεί και από πολλές επιχειρήσεις, όπου ο κάθε εργαζόμενος ανταλλάσσει με κάποιον συνάδελφο του ένα αστείο δώρο.</a:t>
            </a:r>
          </a:p>
        </p:txBody>
      </p:sp>
      <p:pic>
        <p:nvPicPr>
          <p:cNvPr id="23554" name="Picture 2" descr="https://sofisweltonline.files.wordpress.com/2020/11/kira-auf-der-heide-lxy2dooxesq-unsplash4401436750938401807.jpg?w=1024"/>
          <p:cNvPicPr>
            <a:picLocks noChangeAspect="1" noChangeArrowheads="1"/>
          </p:cNvPicPr>
          <p:nvPr/>
        </p:nvPicPr>
        <p:blipFill>
          <a:blip r:embed="rId3" cstate="print"/>
          <a:srcRect/>
          <a:stretch>
            <a:fillRect/>
          </a:stretch>
        </p:blipFill>
        <p:spPr bwMode="auto">
          <a:xfrm>
            <a:off x="3779912" y="4221088"/>
            <a:ext cx="3672408" cy="24458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332656"/>
            <a:ext cx="2997969" cy="720080"/>
          </a:xfrm>
        </p:spPr>
        <p:txBody>
          <a:bodyPr>
            <a:normAutofit/>
          </a:bodyPr>
          <a:lstStyle/>
          <a:p>
            <a:r>
              <a:rPr lang="el-GR" b="0" dirty="0"/>
              <a:t/>
            </a:r>
            <a:br>
              <a:rPr lang="el-GR" b="0" dirty="0"/>
            </a:br>
            <a:endParaRPr lang="el-GR" dirty="0"/>
          </a:p>
        </p:txBody>
      </p:sp>
      <p:pic>
        <p:nvPicPr>
          <p:cNvPr id="5" name="4 - Θέση περιεχομένου" descr="christmas-german-pickle.jpg"/>
          <p:cNvPicPr>
            <a:picLocks noGrp="1" noChangeAspect="1"/>
          </p:cNvPicPr>
          <p:nvPr>
            <p:ph idx="1"/>
          </p:nvPr>
        </p:nvPicPr>
        <p:blipFill>
          <a:blip r:embed="rId2" cstate="print"/>
          <a:stretch>
            <a:fillRect/>
          </a:stretch>
        </p:blipFill>
        <p:spPr>
          <a:xfrm>
            <a:off x="3575050" y="1921669"/>
            <a:ext cx="5111750" cy="2555875"/>
          </a:xfrm>
        </p:spPr>
      </p:pic>
      <p:sp>
        <p:nvSpPr>
          <p:cNvPr id="4" name="3 - Θέση κειμένου"/>
          <p:cNvSpPr>
            <a:spLocks noGrp="1"/>
          </p:cNvSpPr>
          <p:nvPr>
            <p:ph type="body" sz="half" idx="2"/>
          </p:nvPr>
        </p:nvSpPr>
        <p:spPr>
          <a:xfrm>
            <a:off x="571472" y="1428736"/>
            <a:ext cx="3008313" cy="4691063"/>
          </a:xfrm>
        </p:spPr>
        <p:txBody>
          <a:bodyPr>
            <a:normAutofit fontScale="85000" lnSpcReduction="10000"/>
          </a:bodyPr>
          <a:lstStyle/>
          <a:p>
            <a:r>
              <a:rPr lang="el-GR" sz="1600" dirty="0">
                <a:solidFill>
                  <a:schemeClr val="bg2">
                    <a:lumMod val="10000"/>
                  </a:schemeClr>
                </a:solidFill>
              </a:rPr>
              <a:t>Η παράδοση του χριστουγεννιάτικου δέντρου που έχει σήμερα αγκαλιαστεί από όλο τον κόσμο πιστεύεται ότι ξεκίνησε στη Γερμανία τον 16ο αιώνα, επομένως δεν αποτελεί έκπληξη το γεγονός ότι τα ηπειρωτικά ξαδέρφια μας εξακολουθούν να έχουν μερικά μοναδικά έθιμα που σχετίζονται με τα εορταστικά κωνοφόρα. Ένα από αυτά είναι να κρύβουν ένα τουρσί κάπου μέσα στα κλαδιά του δέντρου και όποιο παιδί του σπιτιού το βρει να κερδίζει ένα δώρο.</a:t>
            </a:r>
          </a:p>
          <a:p>
            <a:r>
              <a:rPr lang="el-GR" sz="1600" dirty="0">
                <a:solidFill>
                  <a:schemeClr val="bg2">
                    <a:lumMod val="10000"/>
                  </a:schemeClr>
                </a:solidFill>
              </a:rPr>
              <a:t>Κάποιοι ισχυρίζονται ότι η παράδοση μπορεί τελικά να μην είναι γερμανική. Ένας θρύλος θέλει το χριστουγεννιάτικο τουρσί να έχει προέλθει από την Ισπανία, όταν δύο νεαρά αγόρια κρατήθηκαν αιχμάλωτα μέσα σε ένα βαρέλι με τουρσί. Ο ηρωικός Άγιος Βασίλης έσωσε τα αγόρια και τα επανέφερε στη ζωή</a:t>
            </a:r>
          </a:p>
          <a:p>
            <a:endParaRPr lang="el-GR" dirty="0">
              <a:solidFill>
                <a:schemeClr val="bg2">
                  <a:lumMod val="10000"/>
                </a:schemeClr>
              </a:solidFill>
            </a:endParaRPr>
          </a:p>
        </p:txBody>
      </p:sp>
      <p:sp>
        <p:nvSpPr>
          <p:cNvPr id="6" name="5 - Ορθογώνιο"/>
          <p:cNvSpPr/>
          <p:nvPr/>
        </p:nvSpPr>
        <p:spPr>
          <a:xfrm>
            <a:off x="467544" y="620688"/>
            <a:ext cx="4572000" cy="830997"/>
          </a:xfrm>
          <a:prstGeom prst="rect">
            <a:avLst/>
          </a:prstGeom>
        </p:spPr>
        <p:txBody>
          <a:bodyPr>
            <a:spAutoFit/>
          </a:bodyPr>
          <a:lstStyle/>
          <a:p>
            <a:r>
              <a:rPr lang="el-GR" sz="2400" dirty="0" smtClean="0">
                <a:solidFill>
                  <a:srgbClr val="FF0000"/>
                </a:solidFill>
                <a:latin typeface="Monotype Corsiva" pitchFamily="66" charset="0"/>
              </a:rPr>
              <a:t>Βρείτε το..τουρσί..στο δέντρο!!                       </a:t>
            </a:r>
            <a:r>
              <a:rPr lang="de-DE" sz="2400" dirty="0" smtClean="0">
                <a:solidFill>
                  <a:srgbClr val="FF0000"/>
                </a:solidFill>
                <a:latin typeface="Monotype Corsiva" pitchFamily="66" charset="0"/>
              </a:rPr>
              <a:t>Essiggurke am Baum, Deutschland </a:t>
            </a:r>
            <a:endParaRPr lang="el-GR" sz="2400" dirty="0">
              <a:solidFill>
                <a:srgbClr val="FF0000"/>
              </a:solidFill>
              <a:latin typeface="Monotype Corsiva"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0" dirty="0" smtClean="0">
                <a:solidFill>
                  <a:srgbClr val="FF0000"/>
                </a:solidFill>
                <a:latin typeface="Monotype Corsiva" pitchFamily="66" charset="0"/>
              </a:rPr>
              <a:t>Η μέρα των Χριστουγέννων</a:t>
            </a:r>
            <a:r>
              <a:rPr lang="el-GR" dirty="0" smtClean="0"/>
              <a:t/>
            </a:r>
            <a:br>
              <a:rPr lang="el-GR" dirty="0" smtClean="0"/>
            </a:br>
            <a:endParaRPr lang="el-GR" dirty="0"/>
          </a:p>
        </p:txBody>
      </p:sp>
      <p:pic>
        <p:nvPicPr>
          <p:cNvPr id="10" name="9 - Θέση περιεχομένου" descr="εικόνα_Viber_2022-12-05_17-28-20-245.jpg"/>
          <p:cNvPicPr>
            <a:picLocks noGrp="1" noChangeAspect="1"/>
          </p:cNvPicPr>
          <p:nvPr>
            <p:ph idx="1"/>
          </p:nvPr>
        </p:nvPicPr>
        <p:blipFill>
          <a:blip r:embed="rId2" cstate="print"/>
          <a:stretch>
            <a:fillRect/>
          </a:stretch>
        </p:blipFill>
        <p:spPr>
          <a:xfrm>
            <a:off x="4484737" y="273050"/>
            <a:ext cx="3292376" cy="5853113"/>
          </a:xfrm>
        </p:spPr>
      </p:pic>
      <p:sp>
        <p:nvSpPr>
          <p:cNvPr id="4" name="3 - Θέση κειμένου"/>
          <p:cNvSpPr>
            <a:spLocks noGrp="1"/>
          </p:cNvSpPr>
          <p:nvPr>
            <p:ph type="body" sz="half" idx="2"/>
          </p:nvPr>
        </p:nvSpPr>
        <p:spPr/>
        <p:txBody>
          <a:bodyPr>
            <a:normAutofit fontScale="92500"/>
          </a:bodyPr>
          <a:lstStyle/>
          <a:p>
            <a:r>
              <a:rPr lang="en-US" i="1" dirty="0" smtClean="0"/>
              <a:t>T</a:t>
            </a:r>
            <a:r>
              <a:rPr lang="el-GR" i="1" dirty="0" smtClean="0"/>
              <a:t>ο Χριστουγεννιάτικο δέντρο το στολίζουν την παραμονή των Χριστουγέννων. Στα περισσότερα σπίτια κάτω από το δέντρο υπάρχει και η παραδοσιακή φάτνη. Το δέντρο είναι στολισμένο με φιγούρες (αγγελάκια κλπ), ή με μπαλίτσες και φωτίζεται με κεράκια αναμμένα ή με λαμπάκια. Τα δώρα τα βάζουν κρυφά κάτω από το δέντρο και δίπλα στην φάτνη, για να τα βρουν τα παιδιά επιστρέφοντας από την εκκλησία. Την ημέρα των Χριστουγέννων η οικογένεια γιορτάζει γύρω από το πλούσιο τραπέζι, ενώ την δεύτερη μέρα των Χριστουγέννων οι συγγενείς μαζεύονται όλοι και γιορτάζουν όλοι μαζί το απόγευμα. Παραδοσιακό Χριστουγεννιάτικο φαγητό είναι η ψητή χήνα (</a:t>
            </a:r>
            <a:r>
              <a:rPr lang="el-GR" i="1" dirty="0" err="1" smtClean="0"/>
              <a:t>Weihnachtsganz</a:t>
            </a:r>
            <a:r>
              <a:rPr lang="el-GR" i="1" dirty="0" smtClean="0"/>
              <a:t>) με κόκκινο λάχανο (</a:t>
            </a:r>
            <a:r>
              <a:rPr lang="el-GR" i="1" dirty="0" err="1" smtClean="0"/>
              <a:t>Rotkohl</a:t>
            </a:r>
            <a:r>
              <a:rPr lang="el-GR" i="1" dirty="0" smtClean="0"/>
              <a:t>) και μπαλάκια από πατάτες (</a:t>
            </a:r>
            <a:r>
              <a:rPr lang="el-GR" i="1" dirty="0" err="1" smtClean="0"/>
              <a:t>Klösse</a:t>
            </a:r>
            <a:r>
              <a:rPr lang="el-GR" i="1" dirty="0" smtClean="0"/>
              <a:t>). Άλλα παραδοσιακά φαγητά είναι η </a:t>
            </a:r>
            <a:r>
              <a:rPr lang="el-GR" i="1" dirty="0" smtClean="0">
                <a:solidFill>
                  <a:srgbClr val="FF0000"/>
                </a:solidFill>
                <a:hlinkClick r:id="rId3" tooltip="Πέστροφα"/>
              </a:rPr>
              <a:t>πέστροφα</a:t>
            </a:r>
            <a:r>
              <a:rPr lang="el-GR" i="1" dirty="0" smtClean="0"/>
              <a:t> και ο </a:t>
            </a:r>
            <a:r>
              <a:rPr lang="el-GR" i="1" dirty="0" smtClean="0">
                <a:hlinkClick r:id="rId4" tooltip="Κυπρίνος"/>
              </a:rPr>
              <a:t>κυπρίνος</a:t>
            </a:r>
            <a:r>
              <a:rPr lang="el-GR" i="1" dirty="0" smtClean="0"/>
              <a:t>.</a:t>
            </a:r>
            <a:endParaRPr lang="el-GR" dirty="0" smtClean="0"/>
          </a:p>
          <a:p>
            <a:endParaRPr lang="el-G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491654"/>
          </a:xfrm>
        </p:spPr>
        <p:txBody>
          <a:bodyPr>
            <a:noAutofit/>
          </a:bodyPr>
          <a:lstStyle/>
          <a:p>
            <a:r>
              <a:rPr lang="de-DE" sz="3200" dirty="0" smtClean="0">
                <a:solidFill>
                  <a:srgbClr val="FF0000"/>
                </a:solidFill>
              </a:rPr>
              <a:t>Drei Könige</a:t>
            </a:r>
            <a:endParaRPr lang="el-GR" sz="3200" dirty="0">
              <a:solidFill>
                <a:srgbClr val="FF0000"/>
              </a:solidFill>
            </a:endParaRPr>
          </a:p>
        </p:txBody>
      </p:sp>
      <p:pic>
        <p:nvPicPr>
          <p:cNvPr id="5" name="4 - Θέση περιεχομένου" descr="αρχείο λήψης (1).jpg"/>
          <p:cNvPicPr>
            <a:picLocks noGrp="1" noChangeAspect="1"/>
          </p:cNvPicPr>
          <p:nvPr>
            <p:ph idx="1"/>
          </p:nvPr>
        </p:nvPicPr>
        <p:blipFill>
          <a:blip r:embed="rId2" cstate="print"/>
          <a:stretch>
            <a:fillRect/>
          </a:stretch>
        </p:blipFill>
        <p:spPr>
          <a:xfrm>
            <a:off x="3779912" y="836712"/>
            <a:ext cx="4536831" cy="3429000"/>
          </a:xfrm>
          <a:prstGeom prst="rect">
            <a:avLst/>
          </a:prstGeom>
          <a:ln>
            <a:noFill/>
          </a:ln>
          <a:effectLst>
            <a:softEdge rad="112500"/>
          </a:effectLst>
        </p:spPr>
      </p:pic>
      <p:sp>
        <p:nvSpPr>
          <p:cNvPr id="4" name="3 - Θέση κειμένου"/>
          <p:cNvSpPr>
            <a:spLocks noGrp="1"/>
          </p:cNvSpPr>
          <p:nvPr>
            <p:ph type="body" sz="half" idx="2"/>
          </p:nvPr>
        </p:nvSpPr>
        <p:spPr>
          <a:xfrm>
            <a:off x="323528" y="836712"/>
            <a:ext cx="3008313" cy="4691063"/>
          </a:xfrm>
        </p:spPr>
        <p:txBody>
          <a:bodyPr>
            <a:noAutofit/>
          </a:bodyPr>
          <a:lstStyle/>
          <a:p>
            <a:r>
              <a:rPr lang="el-GR" dirty="0" smtClean="0"/>
              <a:t>Αμέσως μετά τα Χριστούγεννα συναντάμε το έθιμο των τριών μάγων. Από τις 27 Δεκεμβρίου μέχρι και τις 6 Ιανουαρίου, παιδάκια που είναι ντυμένα τρεις μάγοι πηγαίνουν από σπίτι σε σπίτι και τραγουδούν. Παριστάνουν τους τρεις μάγους που επιστρέφουν από την Βηθλεέμ. Όποιος ανοίξει την πόρτα τους δωρίζει γλυκά και ξηρούς καρπούς, ενώ δίνει λεφτά για τον έρανο που κάνουν. Σε αντάλλαγμα οι τρεις μάγοι γράφουν με κιμωλία τα αρχικά τους (δηλαδή </a:t>
            </a:r>
            <a:r>
              <a:rPr lang="el-GR" dirty="0" err="1" smtClean="0"/>
              <a:t>Κάσπαρ</a:t>
            </a:r>
            <a:r>
              <a:rPr lang="el-GR" dirty="0" smtClean="0"/>
              <a:t>, </a:t>
            </a:r>
            <a:r>
              <a:rPr lang="el-GR" dirty="0" err="1" smtClean="0"/>
              <a:t>Μέλχιορ</a:t>
            </a:r>
            <a:r>
              <a:rPr lang="el-GR" dirty="0" smtClean="0"/>
              <a:t> και </a:t>
            </a:r>
            <a:r>
              <a:rPr lang="el-GR" dirty="0" err="1" smtClean="0"/>
              <a:t>Μπάλταζαρ</a:t>
            </a:r>
            <a:r>
              <a:rPr lang="el-GR" dirty="0" smtClean="0"/>
              <a:t>) και το τρέχον έτος. Το γκράφιτι αυτό θεωρείται ότι φέρνει γούρι και </a:t>
            </a:r>
            <a:r>
              <a:rPr lang="el-GR" dirty="0" err="1" smtClean="0"/>
              <a:t>γι’αυτό</a:t>
            </a:r>
            <a:r>
              <a:rPr lang="el-GR" dirty="0" smtClean="0"/>
              <a:t> δεν το σβήνουν, έτσι ώστε σε μερικά σπίτια συναντάμε τις υπογραφές των μάγων ολόκληρων δεκαετιών.</a:t>
            </a:r>
          </a:p>
          <a:p>
            <a:endParaRPr lang="el-GR" sz="1600" dirty="0"/>
          </a:p>
        </p:txBody>
      </p:sp>
      <p:pic>
        <p:nvPicPr>
          <p:cNvPr id="3074" name="Picture 2" descr="https://sofisweltonline.files.wordpress.com/2020/12/5242.png?w=941"/>
          <p:cNvPicPr>
            <a:picLocks noChangeAspect="1" noChangeArrowheads="1"/>
          </p:cNvPicPr>
          <p:nvPr/>
        </p:nvPicPr>
        <p:blipFill>
          <a:blip r:embed="rId3" cstate="print"/>
          <a:srcRect/>
          <a:stretch>
            <a:fillRect/>
          </a:stretch>
        </p:blipFill>
        <p:spPr bwMode="auto">
          <a:xfrm>
            <a:off x="323528" y="5013176"/>
            <a:ext cx="8207449" cy="113386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620688"/>
            <a:ext cx="8439150" cy="57324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564" y="61210"/>
            <a:ext cx="8460432" cy="67967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62815"/>
            <a:ext cx="8460432" cy="65951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73050"/>
            <a:ext cx="3008313" cy="869934"/>
          </a:xfrm>
        </p:spPr>
        <p:txBody>
          <a:bodyPr>
            <a:normAutofit/>
          </a:bodyPr>
          <a:lstStyle/>
          <a:p>
            <a:r>
              <a:rPr lang="de-DE" sz="3600" dirty="0" smtClean="0">
                <a:solidFill>
                  <a:srgbClr val="FF0000"/>
                </a:solidFill>
                <a:latin typeface="Monotype Corsiva" pitchFamily="66" charset="0"/>
              </a:rPr>
              <a:t>Weihnachten</a:t>
            </a:r>
            <a:endParaRPr lang="el-GR" sz="3600" dirty="0"/>
          </a:p>
        </p:txBody>
      </p:sp>
      <p:pic>
        <p:nvPicPr>
          <p:cNvPr id="7" name="6 - Θέση περιεχομένου" descr="image3.jpeg"/>
          <p:cNvPicPr>
            <a:picLocks noGrp="1" noChangeAspect="1"/>
          </p:cNvPicPr>
          <p:nvPr>
            <p:ph idx="1"/>
          </p:nvPr>
        </p:nvPicPr>
        <p:blipFill>
          <a:blip r:embed="rId2"/>
          <a:stretch>
            <a:fillRect/>
          </a:stretch>
        </p:blipFill>
        <p:spPr>
          <a:xfrm>
            <a:off x="3500430" y="1643050"/>
            <a:ext cx="5111750" cy="3833813"/>
          </a:xfrm>
        </p:spPr>
      </p:pic>
      <p:sp>
        <p:nvSpPr>
          <p:cNvPr id="6" name="5 - Θέση κειμένου"/>
          <p:cNvSpPr>
            <a:spLocks noGrp="1"/>
          </p:cNvSpPr>
          <p:nvPr>
            <p:ph type="body" sz="half" idx="2"/>
          </p:nvPr>
        </p:nvSpPr>
        <p:spPr/>
        <p:txBody>
          <a:bodyPr>
            <a:noAutofit/>
          </a:bodyPr>
          <a:lstStyle/>
          <a:p>
            <a:r>
              <a:rPr lang="el-GR" sz="1600" dirty="0" smtClean="0"/>
              <a:t>Χριστούγεννα! Η εποχή του χρόνου που πάντα μαγεύει τους ανθρώπους. Τα Χριστούγεννα είναι η σημαντικότερη οικογενειακή γιορτή στη Γερμανία. Από τις αρχές Δεκεμβρίου πολλοί δρόμοι πλημμυρίζουν με χριστουγεννιάτικες μυρωδιές. Οι χριστουγεννιάτικες αγορές ανοίγουν, τα χριστουγεννιάτικα δέντρα στήνονται και στολίζονται. Η παραμονή των Χριστουγέννων αποτελεί την κορύφωση του εορτασμού των Χριστουγέννων, όπου οι οικογένειες συγκεντρώνονται και γιορτάζουν γύρω από το χριστουγεννιάτικο δέντρο.</a:t>
            </a:r>
            <a:endParaRPr lang="el-GR"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16632"/>
            <a:ext cx="8426758" cy="6741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0"/>
            <a:ext cx="8460432"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 Τίτλος"/>
          <p:cNvSpPr>
            <a:spLocks noGrp="1"/>
          </p:cNvSpPr>
          <p:nvPr>
            <p:ph type="title"/>
          </p:nvPr>
        </p:nvSpPr>
        <p:spPr/>
        <p:txBody>
          <a:bodyPr>
            <a:normAutofit fontScale="90000"/>
          </a:bodyPr>
          <a:lstStyle/>
          <a:p>
            <a:r>
              <a:rPr lang="de-DE" sz="3200" dirty="0" smtClean="0">
                <a:solidFill>
                  <a:srgbClr val="FF0000"/>
                </a:solidFill>
                <a:latin typeface="Monotype Corsiva" pitchFamily="66" charset="0"/>
              </a:rPr>
              <a:t>Weihnachten in Deutschland</a:t>
            </a:r>
            <a:r>
              <a:rPr lang="de-DE" dirty="0" smtClean="0">
                <a:solidFill>
                  <a:schemeClr val="accent6">
                    <a:lumMod val="75000"/>
                  </a:schemeClr>
                </a:solidFill>
              </a:rPr>
              <a:t/>
            </a:r>
            <a:br>
              <a:rPr lang="de-DE" dirty="0" smtClean="0">
                <a:solidFill>
                  <a:schemeClr val="accent6">
                    <a:lumMod val="75000"/>
                  </a:schemeClr>
                </a:solidFill>
              </a:rPr>
            </a:br>
            <a:endParaRPr lang="el-GR" dirty="0">
              <a:solidFill>
                <a:schemeClr val="accent6">
                  <a:lumMod val="75000"/>
                </a:schemeClr>
              </a:solidFill>
            </a:endParaRPr>
          </a:p>
        </p:txBody>
      </p:sp>
      <p:pic>
        <p:nvPicPr>
          <p:cNvPr id="6" name="5 - Θέση περιεχομένου" descr="Εικόνα1.png"/>
          <p:cNvPicPr>
            <a:picLocks noGrp="1" noChangeAspect="1"/>
          </p:cNvPicPr>
          <p:nvPr>
            <p:ph idx="1"/>
          </p:nvPr>
        </p:nvPicPr>
        <p:blipFill>
          <a:blip r:embed="rId3"/>
          <a:stretch>
            <a:fillRect/>
          </a:stretch>
        </p:blipFill>
        <p:spPr>
          <a:xfrm>
            <a:off x="3857620" y="1857364"/>
            <a:ext cx="4973262" cy="3170832"/>
          </a:xfrm>
        </p:spPr>
      </p:pic>
      <p:sp>
        <p:nvSpPr>
          <p:cNvPr id="16" name="15 - Θέση κειμένου"/>
          <p:cNvSpPr>
            <a:spLocks noGrp="1"/>
          </p:cNvSpPr>
          <p:nvPr>
            <p:ph type="body" sz="half" idx="2"/>
          </p:nvPr>
        </p:nvSpPr>
        <p:spPr/>
        <p:txBody>
          <a:bodyPr>
            <a:normAutofit fontScale="85000" lnSpcReduction="10000"/>
          </a:bodyPr>
          <a:lstStyle/>
          <a:p>
            <a:endParaRPr lang="el-GR" b="1" dirty="0" smtClean="0"/>
          </a:p>
          <a:p>
            <a:r>
              <a:rPr lang="el-GR" sz="2500" dirty="0" smtClean="0"/>
              <a:t>Οι Γερμανοί δίνουν μεγάλο βάρος στη διακόσμηση των σπιτιών τους την περίοδο των εορτών των Χριστουγέννων. Γύρω από τα παράθυρα βάζουν ηλεκτρικά κεράκια ή λαμπιόνια και στα τζάμια τοποθετούν πολύχρωμες χριστουγεννιάτικες φιγούρες, ενώ στον κήπο στολίζουν ένα αληθινό φυτεμένο έλατο με λαμπάκια.</a:t>
            </a:r>
          </a:p>
          <a:p>
            <a:endParaRPr lang="el-GR" sz="25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normAutofit fontScale="90000"/>
          </a:bodyPr>
          <a:lstStyle/>
          <a:p>
            <a:r>
              <a:rPr lang="el-GR" sz="3200" dirty="0" smtClean="0">
                <a:solidFill>
                  <a:srgbClr val="FF0000"/>
                </a:solidFill>
                <a:latin typeface="Monotype Corsiva" pitchFamily="66" charset="0"/>
                <a:cs typeface="Mongolian Baiti" pitchFamily="66" charset="0"/>
              </a:rPr>
              <a:t>Χριστουγεννιάτικες Λιχουδιές</a:t>
            </a:r>
            <a:r>
              <a:rPr lang="el-GR" dirty="0" smtClean="0"/>
              <a:t/>
            </a:r>
            <a:br>
              <a:rPr lang="el-GR" dirty="0" smtClean="0"/>
            </a:br>
            <a:endParaRPr lang="el-GR" dirty="0"/>
          </a:p>
        </p:txBody>
      </p:sp>
      <p:pic>
        <p:nvPicPr>
          <p:cNvPr id="10" name="9 - Θέση περιεχομένου" descr="backmomente-back-vor-glueck-Lebkuchen-01-768x768.jpg"/>
          <p:cNvPicPr>
            <a:picLocks noGrp="1" noChangeAspect="1"/>
          </p:cNvPicPr>
          <p:nvPr>
            <p:ph idx="1"/>
          </p:nvPr>
        </p:nvPicPr>
        <p:blipFill>
          <a:blip r:embed="rId2" cstate="print"/>
          <a:stretch>
            <a:fillRect/>
          </a:stretch>
        </p:blipFill>
        <p:spPr>
          <a:xfrm>
            <a:off x="785786" y="3500438"/>
            <a:ext cx="2952328" cy="295232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8 - Θέση κειμένου"/>
          <p:cNvSpPr>
            <a:spLocks noGrp="1"/>
          </p:cNvSpPr>
          <p:nvPr>
            <p:ph type="body" sz="half" idx="2"/>
          </p:nvPr>
        </p:nvSpPr>
        <p:spPr>
          <a:xfrm>
            <a:off x="428596" y="1428736"/>
            <a:ext cx="3008313" cy="4691063"/>
          </a:xfrm>
        </p:spPr>
        <p:txBody>
          <a:bodyPr>
            <a:normAutofit/>
          </a:bodyPr>
          <a:lstStyle/>
          <a:p>
            <a:r>
              <a:rPr lang="el-GR" sz="1600" dirty="0" smtClean="0"/>
              <a:t>Στη Γερμανία το διάστημα που προηγείται των Χριστουγέννων είναι πολύ σημαντικό. Για τις οικογένειες τα χριστουγεννιάτικα μπισκότα</a:t>
            </a:r>
            <a:r>
              <a:rPr lang="en-US" sz="1600" dirty="0" smtClean="0"/>
              <a:t> (</a:t>
            </a:r>
            <a:r>
              <a:rPr lang="en-US" sz="1600" dirty="0" err="1" smtClean="0"/>
              <a:t>Lebkuchen</a:t>
            </a:r>
            <a:r>
              <a:rPr lang="en-US" sz="1600" dirty="0" smtClean="0"/>
              <a:t>)</a:t>
            </a:r>
            <a:r>
              <a:rPr lang="el-GR" sz="1600" dirty="0" smtClean="0"/>
              <a:t>, το χριστουγεννιάτικο κέικ </a:t>
            </a:r>
            <a:r>
              <a:rPr lang="en-US" sz="1600" dirty="0" smtClean="0"/>
              <a:t>(</a:t>
            </a:r>
            <a:r>
              <a:rPr lang="en-US" sz="1600" dirty="0" err="1" smtClean="0"/>
              <a:t>Weihnachtsstollen</a:t>
            </a:r>
            <a:r>
              <a:rPr lang="en-US" sz="1600" dirty="0" smtClean="0"/>
              <a:t>) </a:t>
            </a:r>
            <a:r>
              <a:rPr lang="el-GR" sz="1600" dirty="0" smtClean="0"/>
              <a:t>αποτελούν τα παραδοσιακά έθιμα της περιόδου. </a:t>
            </a:r>
            <a:endParaRPr lang="el-GR" sz="1600" dirty="0"/>
          </a:p>
        </p:txBody>
      </p:sp>
      <p:pic>
        <p:nvPicPr>
          <p:cNvPr id="11" name="10 - Εικόνα" descr="εικόνα_Viber_2022-12-05_17-28-15-702.jpg"/>
          <p:cNvPicPr>
            <a:picLocks noChangeAspect="1"/>
          </p:cNvPicPr>
          <p:nvPr/>
        </p:nvPicPr>
        <p:blipFill>
          <a:blip r:embed="rId3" cstate="print"/>
          <a:stretch>
            <a:fillRect/>
          </a:stretch>
        </p:blipFill>
        <p:spPr>
          <a:xfrm>
            <a:off x="6143636" y="2880320"/>
            <a:ext cx="1789956" cy="397768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4578" name="Picture 2" descr="Rezept für einen leckeren Weihnachtsstollen zu Weihnachten"/>
          <p:cNvPicPr>
            <a:picLocks noChangeAspect="1" noChangeArrowheads="1"/>
          </p:cNvPicPr>
          <p:nvPr/>
        </p:nvPicPr>
        <p:blipFill>
          <a:blip r:embed="rId4" cstate="print"/>
          <a:srcRect/>
          <a:stretch>
            <a:fillRect/>
          </a:stretch>
        </p:blipFill>
        <p:spPr bwMode="auto">
          <a:xfrm>
            <a:off x="4572000" y="214290"/>
            <a:ext cx="3716576" cy="2477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73050"/>
            <a:ext cx="2757478" cy="869934"/>
          </a:xfrm>
        </p:spPr>
        <p:txBody>
          <a:bodyPr>
            <a:noAutofit/>
          </a:bodyPr>
          <a:lstStyle/>
          <a:p>
            <a:r>
              <a:rPr lang="en-US" dirty="0" err="1" smtClean="0">
                <a:solidFill>
                  <a:srgbClr val="FF0000"/>
                </a:solidFill>
                <a:latin typeface="Monotype Corsiva" pitchFamily="66" charset="0"/>
              </a:rPr>
              <a:t>Weihnachtsmärkte</a:t>
            </a:r>
            <a:r>
              <a:rPr lang="el-GR" dirty="0" smtClean="0">
                <a:solidFill>
                  <a:srgbClr val="FF0000"/>
                </a:solidFill>
                <a:latin typeface="Monotype Corsiva" pitchFamily="66" charset="0"/>
              </a:rPr>
              <a:t/>
            </a:r>
            <a:br>
              <a:rPr lang="el-GR" dirty="0" smtClean="0">
                <a:solidFill>
                  <a:srgbClr val="FF0000"/>
                </a:solidFill>
                <a:latin typeface="Monotype Corsiva" pitchFamily="66" charset="0"/>
              </a:rPr>
            </a:br>
            <a:r>
              <a:rPr lang="el-GR" dirty="0" smtClean="0">
                <a:solidFill>
                  <a:srgbClr val="FF0000"/>
                </a:solidFill>
                <a:latin typeface="Monotype Corsiva" pitchFamily="66" charset="0"/>
              </a:rPr>
              <a:t>Χριστουγεννιάτικα Παζάρια στην Γερμανία</a:t>
            </a:r>
            <a:endParaRPr lang="el-GR" dirty="0">
              <a:solidFill>
                <a:srgbClr val="FF0000"/>
              </a:solidFill>
              <a:latin typeface="Monotype Corsiva" pitchFamily="66" charset="0"/>
            </a:endParaRPr>
          </a:p>
        </p:txBody>
      </p:sp>
      <p:pic>
        <p:nvPicPr>
          <p:cNvPr id="5" name="4 - Θέση περιεχομένου" descr="εικόνα_Viber_2022-12-05_17-28-17-582.jpg"/>
          <p:cNvPicPr>
            <a:picLocks noGrp="1" noChangeAspect="1"/>
          </p:cNvPicPr>
          <p:nvPr>
            <p:ph idx="1"/>
          </p:nvPr>
        </p:nvPicPr>
        <p:blipFill>
          <a:blip r:embed="rId2" cstate="print"/>
          <a:stretch>
            <a:fillRect/>
          </a:stretch>
        </p:blipFill>
        <p:spPr>
          <a:xfrm>
            <a:off x="571472" y="3929066"/>
            <a:ext cx="2062012" cy="2749350"/>
          </a:xfrm>
        </p:spPr>
      </p:pic>
      <p:sp>
        <p:nvSpPr>
          <p:cNvPr id="4" name="3 - Θέση κειμένου"/>
          <p:cNvSpPr>
            <a:spLocks noGrp="1"/>
          </p:cNvSpPr>
          <p:nvPr>
            <p:ph type="body" sz="half" idx="2"/>
          </p:nvPr>
        </p:nvSpPr>
        <p:spPr/>
        <p:txBody>
          <a:bodyPr/>
          <a:lstStyle/>
          <a:p>
            <a:r>
              <a:rPr lang="el-GR" dirty="0" smtClean="0"/>
              <a:t>Χαρακτηριστικές είναι και οι χριστουγεννιάτικες αγορές </a:t>
            </a:r>
            <a:r>
              <a:rPr lang="en-US" dirty="0" smtClean="0"/>
              <a:t>(</a:t>
            </a:r>
            <a:r>
              <a:rPr lang="en-US" dirty="0" err="1" smtClean="0"/>
              <a:t>Weihnachtsmärkte</a:t>
            </a:r>
            <a:r>
              <a:rPr lang="en-US" dirty="0" smtClean="0"/>
              <a:t>) </a:t>
            </a:r>
            <a:r>
              <a:rPr lang="el-GR" dirty="0" smtClean="0"/>
              <a:t>στο κέντρο κάθε πόλης που εμφανίζονται από το πρώτο Σαββατοκύριακο του Δεκεμβρίου και τελειώνουν την παραμονή των Χριστουγέννων. Οι πάγκοι της Χριστουγεννιάτικης αγοράς έχουν γλυκά, στολίδια και ζεστό κόκκινο γλυκό κρασί με μπαχαρικά (</a:t>
            </a:r>
            <a:r>
              <a:rPr lang="el-GR" dirty="0" err="1" smtClean="0"/>
              <a:t>Glühwein</a:t>
            </a:r>
            <a:r>
              <a:rPr lang="el-GR" dirty="0" smtClean="0"/>
              <a:t>). </a:t>
            </a:r>
          </a:p>
          <a:p>
            <a:endParaRPr lang="el-GR" dirty="0"/>
          </a:p>
        </p:txBody>
      </p:sp>
      <p:pic>
        <p:nvPicPr>
          <p:cNvPr id="29698" name="Picture 2" descr="Die schönsten Weihnachtsmärkte 2022 in Deutschland"/>
          <p:cNvPicPr>
            <a:picLocks noChangeAspect="1" noChangeArrowheads="1"/>
          </p:cNvPicPr>
          <p:nvPr/>
        </p:nvPicPr>
        <p:blipFill>
          <a:blip r:embed="rId3" cstate="print"/>
          <a:srcRect/>
          <a:stretch>
            <a:fillRect/>
          </a:stretch>
        </p:blipFill>
        <p:spPr bwMode="auto">
          <a:xfrm>
            <a:off x="3857620" y="285728"/>
            <a:ext cx="4762500" cy="3810000"/>
          </a:xfrm>
          <a:prstGeom prst="rect">
            <a:avLst/>
          </a:prstGeom>
          <a:noFill/>
        </p:spPr>
      </p:pic>
      <p:pic>
        <p:nvPicPr>
          <p:cNvPr id="20482" name="Picture 2" descr="Weihnachtsmarkt-Geheimtipp: Das sind 10 besondere weihnachtliche Märkte in  Deutschland | GLAMOUR"/>
          <p:cNvPicPr>
            <a:picLocks noChangeAspect="1" noChangeArrowheads="1"/>
          </p:cNvPicPr>
          <p:nvPr/>
        </p:nvPicPr>
        <p:blipFill>
          <a:blip r:embed="rId4"/>
          <a:srcRect/>
          <a:stretch>
            <a:fillRect/>
          </a:stretch>
        </p:blipFill>
        <p:spPr bwMode="auto">
          <a:xfrm>
            <a:off x="4071934" y="4323404"/>
            <a:ext cx="4143404" cy="232030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solidFill>
                  <a:schemeClr val="accent6">
                    <a:lumMod val="75000"/>
                  </a:schemeClr>
                </a:solidFill>
              </a:rPr>
              <a:t>Glühwein</a:t>
            </a:r>
            <a:endParaRPr lang="el-GR" dirty="0">
              <a:solidFill>
                <a:schemeClr val="accent6">
                  <a:lumMod val="75000"/>
                </a:schemeClr>
              </a:solidFill>
            </a:endParaRPr>
          </a:p>
        </p:txBody>
      </p:sp>
      <p:pic>
        <p:nvPicPr>
          <p:cNvPr id="5" name="4 - Θέση περιεχομένου" descr="Εικόνα1.png"/>
          <p:cNvPicPr>
            <a:picLocks noGrp="1" noChangeAspect="1"/>
          </p:cNvPicPr>
          <p:nvPr>
            <p:ph sz="half" idx="1"/>
          </p:nvPr>
        </p:nvPicPr>
        <p:blipFill>
          <a:blip r:embed="rId2" cstate="print"/>
          <a:stretch>
            <a:fillRect/>
          </a:stretch>
        </p:blipFill>
        <p:spPr>
          <a:xfrm>
            <a:off x="428596" y="3714752"/>
            <a:ext cx="4411114" cy="2537791"/>
          </a:xfrm>
          <a:prstGeom prst="ellipse">
            <a:avLst/>
          </a:prstGeom>
          <a:ln>
            <a:noFill/>
          </a:ln>
          <a:effectLst>
            <a:softEdge rad="112500"/>
          </a:effectLst>
        </p:spPr>
      </p:pic>
      <p:pic>
        <p:nvPicPr>
          <p:cNvPr id="9" name="8 - Θέση περιεχομένου" descr="εικόνα_Viber_2022-12-05_17-28-10-999.jpg"/>
          <p:cNvPicPr>
            <a:picLocks noGrp="1" noChangeAspect="1"/>
          </p:cNvPicPr>
          <p:nvPr>
            <p:ph sz="half" idx="2"/>
          </p:nvPr>
        </p:nvPicPr>
        <p:blipFill>
          <a:blip r:embed="rId3" cstate="print"/>
          <a:stretch>
            <a:fillRect/>
          </a:stretch>
        </p:blipFill>
        <p:spPr>
          <a:xfrm>
            <a:off x="5364088" y="980728"/>
            <a:ext cx="3394472" cy="4525963"/>
          </a:xfrm>
          <a:prstGeom prst="ellipse">
            <a:avLst/>
          </a:prstGeom>
          <a:ln>
            <a:noFill/>
          </a:ln>
          <a:effectLst>
            <a:softEdge rad="112500"/>
          </a:effectLst>
        </p:spPr>
      </p:pic>
      <p:sp>
        <p:nvSpPr>
          <p:cNvPr id="7" name="6 - Ορθογώνιο"/>
          <p:cNvSpPr/>
          <p:nvPr/>
        </p:nvSpPr>
        <p:spPr>
          <a:xfrm>
            <a:off x="323528" y="980728"/>
            <a:ext cx="4572000" cy="2308324"/>
          </a:xfrm>
          <a:prstGeom prst="rect">
            <a:avLst/>
          </a:prstGeom>
        </p:spPr>
        <p:txBody>
          <a:bodyPr>
            <a:spAutoFit/>
          </a:bodyPr>
          <a:lstStyle/>
          <a:p>
            <a:r>
              <a:rPr lang="el-GR" dirty="0"/>
              <a:t>Τα Χριστούγεννα το </a:t>
            </a:r>
            <a:r>
              <a:rPr lang="el-GR" b="1" dirty="0" err="1"/>
              <a:t>Glühwein</a:t>
            </a:r>
            <a:r>
              <a:rPr lang="el-GR" dirty="0"/>
              <a:t> έχει την τιμητική του! Ειδικά στις χριστουγεννιάτικες αγορές της Γερμανίας καταναλώνονται τόνοι </a:t>
            </a:r>
            <a:r>
              <a:rPr lang="el-GR" dirty="0" err="1"/>
              <a:t>Glühwein</a:t>
            </a:r>
            <a:r>
              <a:rPr lang="el-GR" dirty="0"/>
              <a:t> κάθε χρόνο. Ουσιαστικά πρόκειται για κόκκινο κρασί που περιέχει ζάχαρη, γλυκά μπαχαρικά όπως κανέλλα, μοσχοκάρυδο, γαρύφαλλο και πορτοκάλι και το ζεσταίνουν μέχρι το σημείο πριν φτάσει στο βρασμό</a:t>
            </a:r>
            <a:r>
              <a:rPr lang="el-GR" dirty="0" smtClean="0"/>
              <a:t>.</a:t>
            </a:r>
            <a:r>
              <a:rPr lang="el-GR" b="1" dirty="0"/>
              <a:t> </a:t>
            </a:r>
            <a:r>
              <a:rPr lang="en-US" b="1" dirty="0" smtClean="0"/>
              <a:t>        </a:t>
            </a:r>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Τίτλος"/>
          <p:cNvSpPr>
            <a:spLocks noGrp="1"/>
          </p:cNvSpPr>
          <p:nvPr>
            <p:ph type="title"/>
          </p:nvPr>
        </p:nvSpPr>
        <p:spPr>
          <a:xfrm>
            <a:off x="1714480" y="4786322"/>
            <a:ext cx="5486400" cy="495300"/>
          </a:xfrm>
        </p:spPr>
        <p:txBody>
          <a:bodyPr>
            <a:normAutofit fontScale="90000"/>
          </a:bodyPr>
          <a:lstStyle/>
          <a:p>
            <a:r>
              <a:rPr lang="el-GR" dirty="0">
                <a:solidFill>
                  <a:srgbClr val="0000FF"/>
                </a:solidFill>
              </a:rPr>
              <a:t>Η ιστορία του </a:t>
            </a:r>
            <a:r>
              <a:rPr lang="el-GR" dirty="0" err="1">
                <a:solidFill>
                  <a:srgbClr val="0000FF"/>
                </a:solidFill>
              </a:rPr>
              <a:t>Glühwein</a:t>
            </a:r>
            <a:r>
              <a:rPr lang="el-GR" dirty="0" smtClean="0">
                <a:solidFill>
                  <a:srgbClr val="0000FF"/>
                </a:solidFill>
              </a:rPr>
              <a:t/>
            </a:r>
            <a:br>
              <a:rPr lang="el-GR" dirty="0" smtClean="0">
                <a:solidFill>
                  <a:srgbClr val="0000FF"/>
                </a:solidFill>
              </a:rPr>
            </a:br>
            <a:endParaRPr lang="el-GR" dirty="0">
              <a:solidFill>
                <a:srgbClr val="0000FF"/>
              </a:solidFill>
            </a:endParaRPr>
          </a:p>
        </p:txBody>
      </p:sp>
      <p:pic>
        <p:nvPicPr>
          <p:cNvPr id="15" name="5 - Θέση περιεχομένου" descr="Εικόνα2.png"/>
          <p:cNvPicPr>
            <a:picLocks noGrp="1" noChangeAspect="1"/>
          </p:cNvPicPr>
          <p:nvPr>
            <p:ph type="pic" idx="1"/>
          </p:nvPr>
        </p:nvPicPr>
        <p:blipFill>
          <a:blip r:embed="rId2" cstate="print"/>
          <a:srcRect l="10753" r="10753"/>
          <a:stretch>
            <a:fillRect/>
          </a:stretch>
        </p:blipFill>
        <p:spPr>
          <a:xfrm>
            <a:off x="1928794" y="214290"/>
            <a:ext cx="5486400" cy="4114800"/>
          </a:xfrm>
          <a:prstGeom prst="ellipse">
            <a:avLst/>
          </a:prstGeom>
          <a:ln>
            <a:noFill/>
          </a:ln>
          <a:effectLst>
            <a:softEdge rad="112500"/>
          </a:effectLst>
        </p:spPr>
      </p:pic>
      <p:sp>
        <p:nvSpPr>
          <p:cNvPr id="3" name="2 - Θέση περιεχομένου"/>
          <p:cNvSpPr>
            <a:spLocks noGrp="1"/>
          </p:cNvSpPr>
          <p:nvPr>
            <p:ph type="body" sz="half" idx="2"/>
          </p:nvPr>
        </p:nvSpPr>
        <p:spPr>
          <a:xfrm>
            <a:off x="1785918" y="5286388"/>
            <a:ext cx="5486400" cy="804862"/>
          </a:xfrm>
        </p:spPr>
        <p:txBody>
          <a:bodyPr>
            <a:normAutofit fontScale="85000" lnSpcReduction="10000"/>
          </a:bodyPr>
          <a:lstStyle/>
          <a:p>
            <a:r>
              <a:rPr lang="el-GR" dirty="0" smtClean="0">
                <a:solidFill>
                  <a:srgbClr val="002060"/>
                </a:solidFill>
              </a:rPr>
              <a:t>Η πρώτη καταγεγραμμένη μαρτυρία για κατανάλωση ζεστού κρασιού με μπαχαρικά μας έρχεται από την Ρώμη, τον 2ο αι </a:t>
            </a:r>
            <a:r>
              <a:rPr lang="el-GR" dirty="0" err="1" smtClean="0">
                <a:solidFill>
                  <a:srgbClr val="002060"/>
                </a:solidFill>
              </a:rPr>
              <a:t>π.Χ.</a:t>
            </a:r>
            <a:r>
              <a:rPr lang="el-GR" dirty="0" smtClean="0">
                <a:solidFill>
                  <a:srgbClr val="002060"/>
                </a:solidFill>
              </a:rPr>
              <a:t> Οι Ρωμαίοι ταξίδεψαν στην Ευρώπη, κατακτώντας ένα μεγάλο μέρος αυτής. Ένα από αυτά που διέδωσαν κατά την διάρκεια των κατακτήσεων τους ήταν η συνήθεια να πίνουν ζεστό κρασί!</a:t>
            </a:r>
          </a:p>
          <a:p>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04664"/>
            <a:ext cx="3008313" cy="432048"/>
          </a:xfrm>
        </p:spPr>
        <p:txBody>
          <a:bodyPr/>
          <a:lstStyle/>
          <a:p>
            <a:r>
              <a:rPr lang="en-US" dirty="0" err="1" smtClean="0"/>
              <a:t>Adventskalender</a:t>
            </a:r>
            <a:endParaRPr lang="el-GR" dirty="0"/>
          </a:p>
        </p:txBody>
      </p:sp>
      <p:pic>
        <p:nvPicPr>
          <p:cNvPr id="1026" name="Picture 2"/>
          <p:cNvPicPr>
            <a:picLocks noGrp="1" noChangeAspect="1" noChangeArrowheads="1"/>
          </p:cNvPicPr>
          <p:nvPr>
            <p:ph idx="1"/>
          </p:nvPr>
        </p:nvPicPr>
        <p:blipFill>
          <a:blip r:embed="rId2" cstate="print"/>
          <a:stretch>
            <a:fillRect/>
          </a:stretch>
        </p:blipFill>
        <p:spPr bwMode="auto">
          <a:xfrm>
            <a:off x="4286248" y="428604"/>
            <a:ext cx="4175646" cy="319659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6 - Θέση κειμένου"/>
          <p:cNvSpPr>
            <a:spLocks noGrp="1"/>
          </p:cNvSpPr>
          <p:nvPr>
            <p:ph type="body" sz="half" idx="2"/>
          </p:nvPr>
        </p:nvSpPr>
        <p:spPr>
          <a:xfrm>
            <a:off x="467544" y="1268760"/>
            <a:ext cx="3008313" cy="2808312"/>
          </a:xfrm>
        </p:spPr>
        <p:txBody>
          <a:bodyPr>
            <a:normAutofit fontScale="92500" lnSpcReduction="20000"/>
          </a:bodyPr>
          <a:lstStyle/>
          <a:p>
            <a:r>
              <a:rPr lang="en-US" sz="2000" dirty="0"/>
              <a:t>T</a:t>
            </a:r>
            <a:r>
              <a:rPr lang="el-GR" sz="2000" dirty="0" smtClean="0"/>
              <a:t>ο</a:t>
            </a:r>
            <a:r>
              <a:rPr lang="el-GR" sz="2000" dirty="0"/>
              <a:t> </a:t>
            </a:r>
            <a:r>
              <a:rPr lang="el-GR" sz="2000" b="1" dirty="0" smtClean="0"/>
              <a:t>Χριστουγεννιάτικο </a:t>
            </a:r>
            <a:r>
              <a:rPr lang="el-GR" sz="2000" b="1" dirty="0"/>
              <a:t>ημερολόγιο</a:t>
            </a:r>
            <a:r>
              <a:rPr lang="el-GR" sz="2000" dirty="0"/>
              <a:t> αποτελεί έθιμο των Βορείων λαών κυρίως των Γερμανών και αναφέρεται σε μήνα 30 ημερών με τελευταία μέρα την 25η Δεκεμβρίου, τη μέρα των Χριστουγέννων ή σε χρονική περίοδο 24 ημερών από 1ης μέχρι </a:t>
            </a:r>
            <a:r>
              <a:rPr lang="el-GR" sz="2000" dirty="0">
                <a:hlinkClick r:id="rId3" tooltip="24 Δεκεμβρίου"/>
              </a:rPr>
              <a:t>24 Δεκεμβρίου</a:t>
            </a:r>
            <a:r>
              <a:rPr lang="el-GR" sz="2000" dirty="0"/>
              <a:t>.</a:t>
            </a: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3977680"/>
            <a:ext cx="3212976" cy="288032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60032" y="3933056"/>
            <a:ext cx="3682850" cy="278092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779686"/>
          </a:xfrm>
        </p:spPr>
        <p:txBody>
          <a:bodyPr/>
          <a:lstStyle/>
          <a:p>
            <a:r>
              <a:rPr lang="en-US" sz="2900" dirty="0" err="1" smtClean="0">
                <a:solidFill>
                  <a:srgbClr val="FF0000"/>
                </a:solidFill>
                <a:latin typeface="Monotype Corsiva" pitchFamily="66" charset="0"/>
              </a:rPr>
              <a:t>Adventkranz</a:t>
            </a:r>
            <a:endParaRPr lang="el-GR" sz="2900" dirty="0">
              <a:solidFill>
                <a:srgbClr val="FF0000"/>
              </a:solidFill>
              <a:latin typeface="Monotype Corsiva" pitchFamily="66" charset="0"/>
            </a:endParaRPr>
          </a:p>
        </p:txBody>
      </p:sp>
      <p:sp>
        <p:nvSpPr>
          <p:cNvPr id="3" name="2 - Θέση περιεχομένου"/>
          <p:cNvSpPr>
            <a:spLocks noGrp="1"/>
          </p:cNvSpPr>
          <p:nvPr>
            <p:ph idx="1"/>
          </p:nvPr>
        </p:nvSpPr>
        <p:spPr/>
        <p:txBody>
          <a:bodyPr>
            <a:normAutofit/>
          </a:bodyPr>
          <a:lstStyle/>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l-GR" dirty="0"/>
          </a:p>
        </p:txBody>
      </p:sp>
      <p:sp>
        <p:nvSpPr>
          <p:cNvPr id="4" name="3 - Θέση κειμένου"/>
          <p:cNvSpPr>
            <a:spLocks noGrp="1"/>
          </p:cNvSpPr>
          <p:nvPr>
            <p:ph type="body" sz="half" idx="2"/>
          </p:nvPr>
        </p:nvSpPr>
        <p:spPr/>
        <p:txBody>
          <a:bodyPr>
            <a:noAutofit/>
          </a:bodyPr>
          <a:lstStyle/>
          <a:p>
            <a:r>
              <a:rPr lang="el-GR" sz="1800" dirty="0" smtClean="0"/>
              <a:t>Το </a:t>
            </a:r>
            <a:r>
              <a:rPr lang="el-GR" sz="1800" b="1" dirty="0" smtClean="0"/>
              <a:t>χριστουγεννιάτικο στεφάνι</a:t>
            </a:r>
            <a:r>
              <a:rPr lang="el-GR" sz="1800" dirty="0" smtClean="0"/>
              <a:t> (γερμ. </a:t>
            </a:r>
            <a:r>
              <a:rPr lang="el-GR" sz="1800" i="1" dirty="0" err="1" smtClean="0">
                <a:solidFill>
                  <a:schemeClr val="accent1">
                    <a:lumMod val="75000"/>
                  </a:schemeClr>
                </a:solidFill>
              </a:rPr>
              <a:t>Adventskranz</a:t>
            </a:r>
            <a:r>
              <a:rPr lang="el-GR" sz="1800" dirty="0" smtClean="0"/>
              <a:t>), είναι πατροπαράδοτο χριστουγεννιάτικο έθιμο που διακοσμεί τα χριστιανικά σπίτια </a:t>
            </a:r>
            <a:r>
              <a:rPr lang="el-GR" sz="1800" dirty="0" smtClean="0"/>
              <a:t>στην Γερμαν</a:t>
            </a:r>
            <a:r>
              <a:rPr lang="el-GR" sz="1800" dirty="0" smtClean="0"/>
              <a:t>ία.</a:t>
            </a:r>
            <a:r>
              <a:rPr lang="el-GR" sz="1800" dirty="0" smtClean="0"/>
              <a:t> Είναι </a:t>
            </a:r>
            <a:r>
              <a:rPr lang="el-GR" sz="1800" dirty="0" smtClean="0"/>
              <a:t>κατασκευασμένα από κλαδιά ελάτης και φέρουν τέσσερα κεριά, τα οποία συμβολίζουν τον ερχομό των Χριστουγέννων. Πριν από τα Χριστούγεννα ανάβουν τα κεριά πρώτα ένα, μετά δύο, τρία, και τέσσερα, και μετά είναι Χριστούγεννα.</a:t>
            </a:r>
          </a:p>
          <a:p>
            <a:endParaRPr lang="el-GR" sz="1800" dirty="0"/>
          </a:p>
        </p:txBody>
      </p:sp>
      <p:pic>
        <p:nvPicPr>
          <p:cNvPr id="6" name="5 - Εικόνα" descr="αρχείο λήψης.jpg"/>
          <p:cNvPicPr>
            <a:picLocks noChangeAspect="1"/>
          </p:cNvPicPr>
          <p:nvPr/>
        </p:nvPicPr>
        <p:blipFill>
          <a:blip r:embed="rId2" cstate="print"/>
          <a:stretch>
            <a:fillRect/>
          </a:stretch>
        </p:blipFill>
        <p:spPr>
          <a:xfrm>
            <a:off x="4357686" y="2143116"/>
            <a:ext cx="4032448" cy="2917415"/>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TotalTime>
  <Words>954</Words>
  <Application>Microsoft Office PowerPoint</Application>
  <PresentationFormat>Προβολή στην οθόνη (4:3)</PresentationFormat>
  <Paragraphs>55</Paragraphs>
  <Slides>21</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21</vt:i4>
      </vt:variant>
    </vt:vector>
  </HeadingPairs>
  <TitlesOfParts>
    <vt:vector size="22" baseType="lpstr">
      <vt:lpstr>Θέμα του Office</vt:lpstr>
      <vt:lpstr>Weihnachten in Deutschland ΧΡΙΣΤΟΥΓΕΝΝΑ ΣΤΗΝ ΓΕΡΜΑΝΙΑ</vt:lpstr>
      <vt:lpstr>Weihnachten</vt:lpstr>
      <vt:lpstr>Weihnachten in Deutschland </vt:lpstr>
      <vt:lpstr>Χριστουγεννιάτικες Λιχουδιές </vt:lpstr>
      <vt:lpstr>Weihnachtsmärkte Χριστουγεννιάτικα Παζάρια στην Γερμανία</vt:lpstr>
      <vt:lpstr>Glühwein</vt:lpstr>
      <vt:lpstr>Η ιστορία του Glühwein </vt:lpstr>
      <vt:lpstr>Adventskalender</vt:lpstr>
      <vt:lpstr>Adventkranz</vt:lpstr>
      <vt:lpstr>Adventkranz </vt:lpstr>
      <vt:lpstr>Διαφάνεια 11</vt:lpstr>
      <vt:lpstr>Παπουτσάκια…έξω! </vt:lpstr>
      <vt:lpstr>                                                   Wichteln ή Bescherung </vt:lpstr>
      <vt:lpstr> </vt:lpstr>
      <vt:lpstr>Η μέρα των Χριστουγέννων </vt:lpstr>
      <vt:lpstr>Drei Könige</vt:lpstr>
      <vt:lpstr>Διαφάνεια 17</vt:lpstr>
      <vt:lpstr>Διαφάνεια 18</vt:lpstr>
      <vt:lpstr>Διαφάνεια 19</vt:lpstr>
      <vt:lpstr>Διαφάνεια 20</vt:lpstr>
      <vt:lpstr>Διαφάνεια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Weihnachten in Deutschland</dc:title>
  <dc:creator>Admin</dc:creator>
  <cp:lastModifiedBy>User</cp:lastModifiedBy>
  <cp:revision>74</cp:revision>
  <dcterms:created xsi:type="dcterms:W3CDTF">2022-12-06T16:10:35Z</dcterms:created>
  <dcterms:modified xsi:type="dcterms:W3CDTF">2022-12-07T20:56:17Z</dcterms:modified>
</cp:coreProperties>
</file>